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slideLayouts/slideLayout18.xml" ContentType="application/vnd.openxmlformats-officedocument.presentationml.slideLayout+xml"/>
  <Override PartName="/ppt/theme/theme2.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5.xml" ContentType="application/vnd.openxmlformats-officedocument.presentationml.notesSlide+xml"/>
  <Override PartName="/ppt/tags/tag117.xml" ContentType="application/vnd.openxmlformats-officedocument.presentationml.tags+xml"/>
  <Override PartName="/ppt/notesSlides/notesSlide6.xml" ContentType="application/vnd.openxmlformats-officedocument.presentationml.notesSlide+xml"/>
  <Override PartName="/ppt/tags/tag11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notesSlides/notesSlide14.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16.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9.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notesSlides/notesSlide20.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21.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2.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25.xml" ContentType="application/vnd.openxmlformats-officedocument.presentationml.notesSlide+xml"/>
  <Override PartName="/ppt/tags/tag22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2" r:id="rId6"/>
    <p:sldMasterId id="2147483771" r:id="rId7"/>
  </p:sldMasterIdLst>
  <p:notesMasterIdLst>
    <p:notesMasterId r:id="rId37"/>
  </p:notesMasterIdLst>
  <p:handoutMasterIdLst>
    <p:handoutMasterId r:id="rId38"/>
  </p:handoutMasterIdLst>
  <p:sldIdLst>
    <p:sldId id="400" r:id="rId8"/>
    <p:sldId id="433" r:id="rId9"/>
    <p:sldId id="434" r:id="rId10"/>
    <p:sldId id="435" r:id="rId11"/>
    <p:sldId id="436" r:id="rId12"/>
    <p:sldId id="403" r:id="rId13"/>
    <p:sldId id="404" r:id="rId14"/>
    <p:sldId id="405" r:id="rId15"/>
    <p:sldId id="428" r:id="rId16"/>
    <p:sldId id="429" r:id="rId17"/>
    <p:sldId id="410" r:id="rId18"/>
    <p:sldId id="408" r:id="rId19"/>
    <p:sldId id="438" r:id="rId20"/>
    <p:sldId id="411" r:id="rId21"/>
    <p:sldId id="431" r:id="rId22"/>
    <p:sldId id="416" r:id="rId23"/>
    <p:sldId id="417" r:id="rId24"/>
    <p:sldId id="437" r:id="rId25"/>
    <p:sldId id="413" r:id="rId26"/>
    <p:sldId id="414" r:id="rId27"/>
    <p:sldId id="415" r:id="rId28"/>
    <p:sldId id="439" r:id="rId29"/>
    <p:sldId id="418" r:id="rId30"/>
    <p:sldId id="419" r:id="rId31"/>
    <p:sldId id="421" r:id="rId32"/>
    <p:sldId id="424" r:id="rId33"/>
    <p:sldId id="430" r:id="rId34"/>
    <p:sldId id="425" r:id="rId35"/>
    <p:sldId id="432" r:id="rId36"/>
  </p:sldIdLst>
  <p:sldSz cx="12188825" cy="6858000"/>
  <p:notesSz cx="6858000" cy="9296400"/>
  <p:embeddedFontLst>
    <p:embeddedFont>
      <p:font typeface="Segoe UI Light" pitchFamily="34" charset="0"/>
      <p:regular r:id="rId39"/>
    </p:embeddedFont>
    <p:embeddedFont>
      <p:font typeface="Segoe" pitchFamily="34" charset="0"/>
      <p:regular r:id="rId40"/>
      <p:bold r:id="rId41"/>
      <p:italic r:id="rId42"/>
      <p:boldItalic r:id="rId43"/>
    </p:embeddedFont>
    <p:embeddedFont>
      <p:font typeface="Segoe UI" pitchFamily="34" charset="0"/>
      <p:regular r:id="rId44"/>
      <p:bold r:id="rId45"/>
      <p:italic r:id="rId46"/>
      <p:boldItalic r:id="rId47"/>
    </p:embeddedFont>
    <p:embeddedFont>
      <p:font typeface="Consolas" pitchFamily="49" charset="0"/>
      <p:regular r:id="rId48"/>
      <p:bold r:id="rId49"/>
      <p:italic r:id="rId50"/>
      <p:boldItalic r:id="rId51"/>
    </p:embeddedFont>
    <p:embeddedFont>
      <p:font typeface="Calibri" pitchFamily="34" charset="0"/>
      <p:regular r:id="rId52"/>
      <p:bold r:id="rId53"/>
      <p:italic r:id="rId54"/>
      <p:boldItalic r:id="rId55"/>
    </p:embeddedFont>
  </p:embeddedFontLst>
  <p:custDataLst>
    <p:tags r:id="rId56"/>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aniv"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7" autoAdjust="0"/>
    <p:restoredTop sz="97160" autoAdjust="0"/>
  </p:normalViewPr>
  <p:slideViewPr>
    <p:cSldViewPr snapToGrid="0">
      <p:cViewPr varScale="1">
        <p:scale>
          <a:sx n="106" d="100"/>
          <a:sy n="106" d="100"/>
        </p:scale>
        <p:origin x="-228" y="-84"/>
      </p:cViewPr>
      <p:guideLst>
        <p:guide orient="horz" pos="895"/>
        <p:guide orient="horz" pos="719"/>
        <p:guide orient="horz" pos="4185"/>
        <p:guide orient="horz" pos="3946"/>
        <p:guide orient="horz" pos="1068"/>
        <p:guide orient="horz" pos="4283"/>
        <p:guide orient="horz"/>
        <p:guide orient="horz" pos="4319"/>
        <p:guide pos="326"/>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11.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12/10/2011</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12/10/2011</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3798455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294932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1859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51082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814677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1789186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0715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90000"/>
              </a:lnSpc>
            </a:pP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2180028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349155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4122210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228906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398671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3903937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912194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smtClean="0">
              <a:latin typeface="Segoe"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510823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smtClean="0">
              <a:latin typeface="Segoe UI (Body)"/>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2351423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537300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39176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1391764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3530588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92838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316280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32949328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6.png"/><Relationship Id="rId3" Type="http://schemas.openxmlformats.org/officeDocument/2006/relationships/tags" Target="../tags/tag7.xml"/><Relationship Id="rId7" Type="http://schemas.openxmlformats.org/officeDocument/2006/relationships/slideMaster" Target="../slideMasters/slideMaster1.xml"/><Relationship Id="rId12" Type="http://schemas.microsoft.com/office/2007/relationships/hdphoto" Target="../media/hdphoto2.wdp"/><Relationship Id="rId2" Type="http://schemas.openxmlformats.org/officeDocument/2006/relationships/tags" Target="../tags/tag6.xml"/><Relationship Id="rId1" Type="http://schemas.openxmlformats.org/officeDocument/2006/relationships/vmlDrawing" Target="../drawings/vmlDrawing2.vml"/><Relationship Id="rId6" Type="http://schemas.openxmlformats.org/officeDocument/2006/relationships/tags" Target="../tags/tag10.xml"/><Relationship Id="rId11" Type="http://schemas.openxmlformats.org/officeDocument/2006/relationships/image" Target="../media/image5.png"/><Relationship Id="rId5" Type="http://schemas.openxmlformats.org/officeDocument/2006/relationships/tags" Target="../tags/tag9.xml"/><Relationship Id="rId10" Type="http://schemas.openxmlformats.org/officeDocument/2006/relationships/image" Target="../media/image2.emf"/><Relationship Id="rId4" Type="http://schemas.openxmlformats.org/officeDocument/2006/relationships/tags" Target="../tags/tag8.xml"/><Relationship Id="rId9" Type="http://schemas.openxmlformats.org/officeDocument/2006/relationships/oleObject" Target="../embeddings/oleObject2.bin"/><Relationship Id="rId14" Type="http://schemas.microsoft.com/office/2007/relationships/hdphoto" Target="../media/hdphoto3.wdp"/></Relationships>
</file>

<file path=ppt/slideLayouts/_rels/slideLayout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40.xml"/><Relationship Id="rId7"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11.v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9"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vmlDrawing" Target="../drawings/vmlDrawing12.v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9"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tags" Target="../tags/tag50.xml"/><Relationship Id="rId7" Type="http://schemas.openxmlformats.org/officeDocument/2006/relationships/slideMaster" Target="../slideMasters/slideMaster1.xml"/><Relationship Id="rId2" Type="http://schemas.openxmlformats.org/officeDocument/2006/relationships/tags" Target="../tags/tag49.xml"/><Relationship Id="rId1" Type="http://schemas.openxmlformats.org/officeDocument/2006/relationships/vmlDrawing" Target="../drawings/vmlDrawing13.v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9"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5.xml"/><Relationship Id="rId7" Type="http://schemas.openxmlformats.org/officeDocument/2006/relationships/oleObject" Target="../embeddings/oleObject14.bin"/><Relationship Id="rId2" Type="http://schemas.openxmlformats.org/officeDocument/2006/relationships/tags" Target="../tags/tag54.xml"/><Relationship Id="rId1" Type="http://schemas.openxmlformats.org/officeDocument/2006/relationships/vmlDrawing" Target="../drawings/vmlDrawing14.vml"/><Relationship Id="rId6" Type="http://schemas.openxmlformats.org/officeDocument/2006/relationships/image" Target="../media/image7.jpg"/><Relationship Id="rId5" Type="http://schemas.openxmlformats.org/officeDocument/2006/relationships/slideMaster" Target="../slideMasters/slideMaster1.xml"/><Relationship Id="rId10" Type="http://schemas.microsoft.com/office/2007/relationships/hdphoto" Target="../media/hdphoto3.wdp"/><Relationship Id="rId4" Type="http://schemas.openxmlformats.org/officeDocument/2006/relationships/tags" Target="../tags/tag56.xml"/><Relationship Id="rId9"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58.xml"/><Relationship Id="rId7" Type="http://schemas.openxmlformats.org/officeDocument/2006/relationships/oleObject" Target="../embeddings/oleObject15.bin"/><Relationship Id="rId2" Type="http://schemas.openxmlformats.org/officeDocument/2006/relationships/tags" Target="../tags/tag57.xml"/><Relationship Id="rId1" Type="http://schemas.openxmlformats.org/officeDocument/2006/relationships/vmlDrawing" Target="../drawings/vmlDrawing15.vml"/><Relationship Id="rId6" Type="http://schemas.openxmlformats.org/officeDocument/2006/relationships/image" Target="../media/image8.jpg"/><Relationship Id="rId5" Type="http://schemas.openxmlformats.org/officeDocument/2006/relationships/slideMaster" Target="../slideMasters/slideMaster1.xml"/><Relationship Id="rId4" Type="http://schemas.openxmlformats.org/officeDocument/2006/relationships/tags" Target="../tags/tag59.xml"/><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61.xml"/><Relationship Id="rId7" Type="http://schemas.openxmlformats.org/officeDocument/2006/relationships/image" Target="../media/image2.emf"/><Relationship Id="rId2" Type="http://schemas.openxmlformats.org/officeDocument/2006/relationships/tags" Target="../tags/tag60.xml"/><Relationship Id="rId1" Type="http://schemas.openxmlformats.org/officeDocument/2006/relationships/vmlDrawing" Target="../drawings/vmlDrawing16.vml"/><Relationship Id="rId6" Type="http://schemas.openxmlformats.org/officeDocument/2006/relationships/oleObject" Target="../embeddings/oleObject16.bin"/><Relationship Id="rId5" Type="http://schemas.openxmlformats.org/officeDocument/2006/relationships/slideMaster" Target="../slideMasters/slideMaster1.xml"/><Relationship Id="rId4" Type="http://schemas.openxmlformats.org/officeDocument/2006/relationships/tags" Target="../tags/tag6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64.xml"/><Relationship Id="rId7" Type="http://schemas.openxmlformats.org/officeDocument/2006/relationships/oleObject" Target="../embeddings/oleObject17.bin"/><Relationship Id="rId2" Type="http://schemas.openxmlformats.org/officeDocument/2006/relationships/tags" Target="../tags/tag63.xml"/><Relationship Id="rId1" Type="http://schemas.openxmlformats.org/officeDocument/2006/relationships/vmlDrawing" Target="../drawings/vmlDrawing17.vml"/><Relationship Id="rId6" Type="http://schemas.openxmlformats.org/officeDocument/2006/relationships/slideMaster" Target="../slideMasters/slideMaster1.xml"/><Relationship Id="rId5" Type="http://schemas.openxmlformats.org/officeDocument/2006/relationships/tags" Target="../tags/tag66.xml"/><Relationship Id="rId4" Type="http://schemas.openxmlformats.org/officeDocument/2006/relationships/tags" Target="../tags/tag65.xml"/><Relationship Id="rId9"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2.emf"/><Relationship Id="rId2" Type="http://schemas.openxmlformats.org/officeDocument/2006/relationships/tags" Target="../tags/tag72.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slideMaster" Target="../slideMasters/slideMaster2.xml"/><Relationship Id="rId4" Type="http://schemas.openxmlformats.org/officeDocument/2006/relationships/tags" Target="../tags/tag74.xml"/></Relationships>
</file>

<file path=ppt/slideLayouts/_rels/slideLayout19.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tags" Target="../tags/tag77.xml"/><Relationship Id="rId7" Type="http://schemas.microsoft.com/office/2007/relationships/hdphoto" Target="../media/hdphoto3.wdp"/><Relationship Id="rId2" Type="http://schemas.openxmlformats.org/officeDocument/2006/relationships/tags" Target="../tags/tag76.xml"/><Relationship Id="rId1" Type="http://schemas.openxmlformats.org/officeDocument/2006/relationships/vmlDrawing" Target="../drawings/vmlDrawing21.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2.xml"/><Relationship Id="rId7" Type="http://schemas.openxmlformats.org/officeDocument/2006/relationships/image" Target="../media/image7.jp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slideMaster" Target="../slideMasters/slideMaster1.xml"/><Relationship Id="rId11" Type="http://schemas.microsoft.com/office/2007/relationships/hdphoto" Target="../media/hdphoto3.wdp"/><Relationship Id="rId5" Type="http://schemas.openxmlformats.org/officeDocument/2006/relationships/tags" Target="../tags/tag14.xml"/><Relationship Id="rId10" Type="http://schemas.openxmlformats.org/officeDocument/2006/relationships/image" Target="../media/image6.png"/><Relationship Id="rId4" Type="http://schemas.openxmlformats.org/officeDocument/2006/relationships/tags" Target="../tags/tag13.xml"/><Relationship Id="rId9"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3.xml"/><Relationship Id="rId7" Type="http://schemas.openxmlformats.org/officeDocument/2006/relationships/oleObject" Target="../embeddings/oleObject22.bin"/><Relationship Id="rId2" Type="http://schemas.openxmlformats.org/officeDocument/2006/relationships/tags" Target="../tags/tag78.xml"/><Relationship Id="rId1" Type="http://schemas.openxmlformats.org/officeDocument/2006/relationships/vmlDrawing" Target="../drawings/vmlDrawing22.v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79.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microsoft.com/office/2007/relationships/hdphoto" Target="../media/hdphoto1.wdp"/><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0.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microsoft.com/office/2007/relationships/hdphoto" Target="../media/hdphoto1.wdp"/><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emf"/><Relationship Id="rId2" Type="http://schemas.openxmlformats.org/officeDocument/2006/relationships/tags" Target="../tags/tag81.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microsoft.com/office/2007/relationships/hdphoto" Target="../media/hdphoto1.wdp"/><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2.emf"/><Relationship Id="rId2" Type="http://schemas.openxmlformats.org/officeDocument/2006/relationships/tags" Target="../tags/tag82.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3.xml"/><Relationship Id="rId4" Type="http://schemas.openxmlformats.org/officeDocument/2006/relationships/tags" Target="../tags/tag8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27.vml"/><Relationship Id="rId6" Type="http://schemas.openxmlformats.org/officeDocument/2006/relationships/image" Target="../media/image2.emf"/><Relationship Id="rId5" Type="http://schemas.openxmlformats.org/officeDocument/2006/relationships/oleObject" Target="../embeddings/oleObject27.bin"/><Relationship Id="rId4"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vmlDrawing" Target="../drawings/vmlDrawing29.vml"/><Relationship Id="rId6" Type="http://schemas.openxmlformats.org/officeDocument/2006/relationships/image" Target="../media/image2.emf"/><Relationship Id="rId5" Type="http://schemas.openxmlformats.org/officeDocument/2006/relationships/oleObject" Target="../embeddings/oleObject29.bin"/><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6.xml"/><Relationship Id="rId7" Type="http://schemas.openxmlformats.org/officeDocument/2006/relationships/image" Target="../media/image2.emf"/><Relationship Id="rId2" Type="http://schemas.openxmlformats.org/officeDocument/2006/relationships/tags" Target="../tags/tag15.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1.xml"/><Relationship Id="rId4" Type="http://schemas.openxmlformats.org/officeDocument/2006/relationships/tags" Target="../tags/tag17.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vmlDrawing" Target="../drawings/vmlDrawing30.vml"/><Relationship Id="rId6" Type="http://schemas.openxmlformats.org/officeDocument/2006/relationships/image" Target="../media/image2.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31.vml"/><Relationship Id="rId6" Type="http://schemas.openxmlformats.org/officeDocument/2006/relationships/image" Target="../media/image2.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tags" Target="../tags/tag96.xml"/><Relationship Id="rId7" Type="http://schemas.microsoft.com/office/2007/relationships/hdphoto" Target="../media/hdphoto3.wdp"/><Relationship Id="rId2" Type="http://schemas.openxmlformats.org/officeDocument/2006/relationships/tags" Target="../tags/tag95.xml"/><Relationship Id="rId1" Type="http://schemas.openxmlformats.org/officeDocument/2006/relationships/vmlDrawing" Target="../drawings/vmlDrawing32.vml"/><Relationship Id="rId6" Type="http://schemas.openxmlformats.org/officeDocument/2006/relationships/image" Target="../media/image6.png"/><Relationship Id="rId5" Type="http://schemas.openxmlformats.org/officeDocument/2006/relationships/image" Target="../media/image7.jpg"/><Relationship Id="rId4" Type="http://schemas.openxmlformats.org/officeDocument/2006/relationships/slideMaster" Target="../slideMasters/slideMaster3.xml"/><Relationship Id="rId9"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tags" Target="../tags/tag98.xml"/><Relationship Id="rId7" Type="http://schemas.openxmlformats.org/officeDocument/2006/relationships/image" Target="../media/image9.png"/><Relationship Id="rId2" Type="http://schemas.openxmlformats.org/officeDocument/2006/relationships/tags" Target="../tags/tag97.xml"/><Relationship Id="rId1" Type="http://schemas.openxmlformats.org/officeDocument/2006/relationships/vmlDrawing" Target="../drawings/vmlDrawing33.vml"/><Relationship Id="rId6" Type="http://schemas.openxmlformats.org/officeDocument/2006/relationships/image" Target="../media/image8.jpg"/><Relationship Id="rId5" Type="http://schemas.openxmlformats.org/officeDocument/2006/relationships/slideMaster" Target="../slideMasters/slideMaster3.xml"/><Relationship Id="rId4" Type="http://schemas.openxmlformats.org/officeDocument/2006/relationships/tags" Target="../tags/tag99.xml"/><Relationship Id="rId9"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oleObject" Target="../embeddings/oleObject34.bin"/><Relationship Id="rId3" Type="http://schemas.openxmlformats.org/officeDocument/2006/relationships/tags" Target="../tags/tag101.xml"/><Relationship Id="rId7" Type="http://schemas.openxmlformats.org/officeDocument/2006/relationships/slideMaster" Target="../slideMasters/slideMaster3.xml"/><Relationship Id="rId12" Type="http://schemas.microsoft.com/office/2007/relationships/hdphoto" Target="../media/hdphoto3.wdp"/><Relationship Id="rId2" Type="http://schemas.openxmlformats.org/officeDocument/2006/relationships/tags" Target="../tags/tag100.xml"/><Relationship Id="rId1" Type="http://schemas.openxmlformats.org/officeDocument/2006/relationships/vmlDrawing" Target="../drawings/vmlDrawing34.vml"/><Relationship Id="rId6" Type="http://schemas.openxmlformats.org/officeDocument/2006/relationships/tags" Target="../tags/tag104.xml"/><Relationship Id="rId11" Type="http://schemas.openxmlformats.org/officeDocument/2006/relationships/image" Target="../media/image6.png"/><Relationship Id="rId5" Type="http://schemas.openxmlformats.org/officeDocument/2006/relationships/tags" Target="../tags/tag103.xml"/><Relationship Id="rId10" Type="http://schemas.microsoft.com/office/2007/relationships/hdphoto" Target="../media/hdphoto2.wdp"/><Relationship Id="rId4" Type="http://schemas.openxmlformats.org/officeDocument/2006/relationships/tags" Target="../tags/tag102.xml"/><Relationship Id="rId9" Type="http://schemas.openxmlformats.org/officeDocument/2006/relationships/image" Target="../media/image5.png"/><Relationship Id="rId1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5.xml"/><Relationship Id="rId1" Type="http://schemas.openxmlformats.org/officeDocument/2006/relationships/vmlDrawing" Target="../drawings/vmlDrawing35.vml"/><Relationship Id="rId6" Type="http://schemas.openxmlformats.org/officeDocument/2006/relationships/image" Target="../media/image2.emf"/><Relationship Id="rId5" Type="http://schemas.openxmlformats.org/officeDocument/2006/relationships/oleObject" Target="../embeddings/oleObject35.bin"/><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6.xml"/><Relationship Id="rId1" Type="http://schemas.openxmlformats.org/officeDocument/2006/relationships/vmlDrawing" Target="../drawings/vmlDrawing36.vml"/><Relationship Id="rId6" Type="http://schemas.openxmlformats.org/officeDocument/2006/relationships/image" Target="../media/image2.emf"/><Relationship Id="rId5" Type="http://schemas.openxmlformats.org/officeDocument/2006/relationships/oleObject" Target="../embeddings/oleObject36.bin"/><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7.vml"/><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8.v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9"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30.xml"/><Relationship Id="rId7"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9.v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10.v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9"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10"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4" name="Text Placeholder 5"/>
          <p:cNvSpPr>
            <a:spLocks noGrp="1"/>
          </p:cNvSpPr>
          <p:nvPr userDrawn="1">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custDataLst>
              <p:tags r:id="rId5"/>
            </p:custDataLst>
          </p:nvPr>
        </p:nvPicPr>
        <p:blipFill rotWithShape="1">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custDataLst>
              <p:tags r:id="rId6"/>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62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custDataLst>
              <p:tags r:id="rId6"/>
            </p:custDataLst>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2650"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custDataLst>
              <p:tags r:id="rId6"/>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367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ctr"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79"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469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 Placeholder 6"/>
          <p:cNvSpPr>
            <a:spLocks noGrp="1"/>
          </p:cNvSpPr>
          <p:nvPr>
            <p:ph type="body" sz="quarter" idx="10"/>
            <p:custDataLst>
              <p:tags r:id="rId3"/>
            </p:custDataLst>
          </p:nvPr>
        </p:nvSpPr>
        <p:spPr>
          <a:xfrm>
            <a:off x="516572" y="3738324"/>
            <a:ext cx="11155680" cy="1107996"/>
          </a:xfrm>
        </p:spPr>
        <p:txBody>
          <a:bodyPr anchor="b" anchorCtr="0">
            <a:spAutoFit/>
            <a:scene3d>
              <a:camera prst="orthographicFront"/>
              <a:lightRig rig="flat" dir="t"/>
            </a:scene3d>
            <a:sp3d>
              <a:contourClr>
                <a:schemeClr val="bg2"/>
              </a:contourClr>
            </a:sp3d>
          </a:bodyPr>
          <a:lstStyle>
            <a:lvl1pPr marL="0" indent="0" algn="l">
              <a:buFont typeface="Arial" pitchFamily="34" charset="0"/>
              <a:buNone/>
              <a:defRPr kumimoji="0" lang="en-US" sz="7200" b="0" i="0" u="none" strike="noStrike" kern="1200" cap="none" spc="-120" normalizeH="0" baseline="0" dirty="0" smtClean="0">
                <a:ln w="3175">
                  <a:noFill/>
                </a:ln>
                <a:solidFill>
                  <a:schemeClr val="bg1">
                    <a:alpha val="99000"/>
                  </a:schemeClr>
                </a:solidFill>
                <a:effectLst/>
                <a:uLnTx/>
                <a:uFillTx/>
                <a:latin typeface="Segoe UI Light"/>
                <a:ea typeface="+mn-ea"/>
                <a:cs typeface="Segoe UI"/>
              </a:defRPr>
            </a:lvl1pPr>
          </a:lstStyle>
          <a:p>
            <a:pPr lvl="0"/>
            <a:r>
              <a:rPr lang="en-US" dirty="0" smtClean="0"/>
              <a:t>Click to edit Master text styles</a:t>
            </a:r>
          </a:p>
        </p:txBody>
      </p:sp>
      <p:pic>
        <p:nvPicPr>
          <p:cNvPr id="8" name="Picture 7"/>
          <p:cNvPicPr>
            <a:picLocks noChangeAspect="1"/>
          </p:cNvPicPr>
          <p:nvPr userDrawn="1">
            <p:custDataLst>
              <p:tags r:id="rId4"/>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572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2" name="Picture 2"/>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74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8"/>
              </a:buBlip>
              <a:defRPr>
                <a:gradFill>
                  <a:gsLst>
                    <a:gs pos="0">
                      <a:srgbClr val="FFFFFF"/>
                    </a:gs>
                    <a:gs pos="86000">
                      <a:srgbClr val="FFFFFF"/>
                    </a:gs>
                  </a:gsLst>
                  <a:lin ang="5400000" scaled="0"/>
                </a:gradFill>
              </a:defRPr>
            </a:lvl1pPr>
            <a:lvl2pPr marL="855663" indent="-395288">
              <a:buClr>
                <a:srgbClr val="FFFFFF"/>
              </a:buClr>
              <a:buSzPct val="70000"/>
              <a:buFontTx/>
              <a:buBlip>
                <a:blip r:embed="rId8"/>
              </a:buBlip>
              <a:defRPr>
                <a:gradFill>
                  <a:gsLst>
                    <a:gs pos="0">
                      <a:srgbClr val="FFFFFF"/>
                    </a:gs>
                    <a:gs pos="86000">
                      <a:srgbClr val="FFFFFF"/>
                    </a:gs>
                  </a:gsLst>
                  <a:lin ang="5400000" scaled="0"/>
                </a:gradFill>
              </a:defRPr>
            </a:lvl2pPr>
            <a:lvl3pPr marL="1258888" indent="-403225">
              <a:buClr>
                <a:srgbClr val="FFFFFF"/>
              </a:buClr>
              <a:buSzPct val="70000"/>
              <a:buFontTx/>
              <a:buBlip>
                <a:blip r:embed="rId8"/>
              </a:buBlip>
              <a:defRPr>
                <a:gradFill>
                  <a:gsLst>
                    <a:gs pos="0">
                      <a:srgbClr val="FFFFFF"/>
                    </a:gs>
                    <a:gs pos="86000">
                      <a:srgbClr val="FFFFFF"/>
                    </a:gs>
                  </a:gsLst>
                  <a:lin ang="5400000" scaled="0"/>
                </a:gradFill>
              </a:defRPr>
            </a:lvl3pPr>
            <a:lvl4pPr marL="1604963" indent="-346075">
              <a:buClr>
                <a:srgbClr val="FFFFFF"/>
              </a:buClr>
              <a:buSzPct val="70000"/>
              <a:buFontTx/>
              <a:buBlip>
                <a:blip r:embed="rId8"/>
              </a:buBlip>
              <a:defRPr>
                <a:gradFill>
                  <a:gsLst>
                    <a:gs pos="0">
                      <a:srgbClr val="FFFFFF"/>
                    </a:gs>
                    <a:gs pos="86000">
                      <a:srgbClr val="FFFFFF"/>
                    </a:gs>
                  </a:gsLst>
                  <a:lin ang="5400000" scaled="0"/>
                </a:gradFill>
              </a:defRPr>
            </a:lvl4pPr>
            <a:lvl5pPr marL="1941513" indent="-336550">
              <a:buClr>
                <a:srgbClr val="FFFFFF"/>
              </a:buClr>
              <a:buSzPct val="70000"/>
              <a:buFontTx/>
              <a:buBlip>
                <a:blip r:embed="rId8"/>
              </a:buBlip>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7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custDataLst>
              <p:tags r:id="rId4"/>
            </p:custDataLst>
          </p:nvPr>
        </p:nvSpPr>
        <p:spPr bwMode="white">
          <a:xfrm>
            <a:off x="519112" y="1447799"/>
            <a:ext cx="11149013" cy="2000548"/>
          </a:xfrm>
        </p:spPr>
        <p:txBody>
          <a:bodyPr/>
          <a:lstStyle>
            <a:lvl1pPr marL="460375" indent="-460375">
              <a:buClr>
                <a:srgbClr val="FFFFFF"/>
              </a:buClr>
              <a:buSzPct val="70000"/>
              <a:buFontTx/>
              <a:buBlip>
                <a:blip r:embed="rId9"/>
              </a:buBlip>
              <a:defRPr>
                <a:gradFill>
                  <a:gsLst>
                    <a:gs pos="0">
                      <a:srgbClr val="FFFFFF"/>
                    </a:gs>
                    <a:gs pos="86000">
                      <a:srgbClr val="FFFFFF"/>
                    </a:gs>
                  </a:gsLst>
                  <a:lin ang="5400000" scaled="0"/>
                </a:gradFill>
              </a:defRPr>
            </a:lvl1pPr>
            <a:lvl2pPr marL="855663" indent="-395288">
              <a:buClr>
                <a:srgbClr val="FFFFFF"/>
              </a:buClr>
              <a:buSzPct val="70000"/>
              <a:buFontTx/>
              <a:buBlip>
                <a:blip r:embed="rId9"/>
              </a:buBlip>
              <a:defRPr>
                <a:gradFill>
                  <a:gsLst>
                    <a:gs pos="0">
                      <a:srgbClr val="FFFFFF"/>
                    </a:gs>
                    <a:gs pos="86000">
                      <a:srgbClr val="FFFFFF"/>
                    </a:gs>
                  </a:gsLst>
                  <a:lin ang="5400000" scaled="0"/>
                </a:gradFill>
              </a:defRPr>
            </a:lvl2pPr>
            <a:lvl3pPr marL="1258888" indent="-403225">
              <a:buClr>
                <a:srgbClr val="FFFFFF"/>
              </a:buClr>
              <a:buSzPct val="70000"/>
              <a:buFontTx/>
              <a:buBlip>
                <a:blip r:embed="rId9"/>
              </a:buBlip>
              <a:defRPr>
                <a:gradFill>
                  <a:gsLst>
                    <a:gs pos="0">
                      <a:srgbClr val="FFFFFF"/>
                    </a:gs>
                    <a:gs pos="86000">
                      <a:srgbClr val="FFFFFF"/>
                    </a:gs>
                  </a:gsLst>
                  <a:lin ang="5400000" scaled="0"/>
                </a:gradFill>
              </a:defRPr>
            </a:lvl3pPr>
            <a:lvl4pPr marL="1604963" indent="-346075">
              <a:buClr>
                <a:srgbClr val="FFFFFF"/>
              </a:buClr>
              <a:buSzPct val="70000"/>
              <a:buFontTx/>
              <a:buBlip>
                <a:blip r:embed="rId9"/>
              </a:buBlip>
              <a:defRPr>
                <a:gradFill>
                  <a:gsLst>
                    <a:gs pos="0">
                      <a:srgbClr val="FFFFFF"/>
                    </a:gs>
                    <a:gs pos="86000">
                      <a:srgbClr val="FFFFFF"/>
                    </a:gs>
                  </a:gsLst>
                  <a:lin ang="5400000" scaled="0"/>
                </a:gradFill>
              </a:defRPr>
            </a:lvl4pPr>
            <a:lvl5pPr marL="1941513" indent="-336550">
              <a:buClr>
                <a:srgbClr val="FFFFFF"/>
              </a:buClr>
              <a:buSzPct val="70000"/>
              <a:buFontTx/>
              <a:buBlip>
                <a:blip r:embed="rId9"/>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custDataLst>
              <p:tags r:id="rId5"/>
            </p:custDataLst>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1903408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81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20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6" name="Picture 5"/>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784212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3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519112" y="2660834"/>
            <a:ext cx="11155680" cy="997196"/>
          </a:xfrm>
        </p:spPr>
        <p:txBody>
          <a:bodyPr anchor="b" anchorCtr="0">
            <a:spAutoFit/>
          </a:bodyPr>
          <a:lstStyle>
            <a:lvl1pPr>
              <a:lnSpc>
                <a:spcPct val="90000"/>
              </a:lnSpc>
              <a:defRPr sz="72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custDataLst>
              <p:tags r:id="rId4"/>
            </p:custDataLst>
          </p:nvPr>
        </p:nvSpPr>
        <p:spPr>
          <a:xfrm>
            <a:off x="519112" y="4338021"/>
            <a:ext cx="6400800" cy="1415772"/>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custDataLst>
              <p:tags r:id="rId5"/>
            </p:custDataLst>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23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25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328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43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532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Rectangle 6"/>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Freeform 105"/>
          <p:cNvSpPr>
            <a:spLocks/>
          </p:cNvSpPr>
          <p:nvPr userDrawn="1">
            <p:custDataLst>
              <p:tags r:id="rId4"/>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63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7713385" y="2136047"/>
            <a:ext cx="3499128" cy="2114058"/>
            <a:chOff x="1411369" y="3975421"/>
            <a:chExt cx="1714604" cy="1035908"/>
          </a:xfrm>
        </p:grpSpPr>
        <p:sp>
          <p:nvSpPr>
            <p:cNvPr id="11"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73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Freeform 6"/>
          <p:cNvSpPr>
            <a:spLocks noEditPoints="1"/>
          </p:cNvSpPr>
          <p:nvPr userDrawn="1">
            <p:custDataLst>
              <p:tags r:id="rId3"/>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aphicFrame>
        <p:nvGraphicFramePr>
          <p:cNvPr id="11" name="Object 10" hidden="1"/>
          <p:cNvGraphicFramePr>
            <a:graphicFrameLocks noChangeAspect="1"/>
          </p:cNvGraphicFramePr>
          <p:nvPr userDrawn="1">
            <p:custDataLst>
              <p:tags r:id="rId2"/>
            </p:custDataLst>
            <p:extLst>
              <p:ext uri="{D42A27DB-BD31-4B8C-83A1-F6EECF244321}">
                <p14:modId xmlns:p14="http://schemas.microsoft.com/office/powerpoint/2010/main" val="404562377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84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3" name="Group 12"/>
          <p:cNvGrpSpPr/>
          <p:nvPr userDrawn="1">
            <p:custDataLst>
              <p:tags r:id="rId3"/>
            </p:custDataLst>
          </p:nvPr>
        </p:nvGrpSpPr>
        <p:grpSpPr bwMode="black">
          <a:xfrm>
            <a:off x="7904572" y="2242931"/>
            <a:ext cx="3176914" cy="1934622"/>
            <a:chOff x="10387012" y="4179358"/>
            <a:chExt cx="974726" cy="593725"/>
          </a:xfrm>
          <a:solidFill>
            <a:srgbClr val="FFFFFF"/>
          </a:solidFill>
        </p:grpSpPr>
        <p:sp>
          <p:nvSpPr>
            <p:cNvPr id="17"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1"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145058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458"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custDataLst>
              <p:tags r:id="rId4"/>
            </p:custDataLst>
          </p:nvPr>
        </p:nvSpPr>
        <p:spPr>
          <a:xfrm>
            <a:off x="519112" y="141731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8"/>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61760419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94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Freeform 64"/>
          <p:cNvSpPr>
            <a:spLocks noEditPoints="1"/>
          </p:cNvSpPr>
          <p:nvPr userDrawn="1">
            <p:custDataLst>
              <p:tags r:id="rId3"/>
            </p:custDataLst>
          </p:nvPr>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8" name="Object 7" hidden="1"/>
          <p:cNvGraphicFramePr>
            <a:graphicFrameLocks noChangeAspect="1"/>
          </p:cNvGraphicFramePr>
          <p:nvPr userDrawn="1">
            <p:custDataLst>
              <p:tags r:id="rId2"/>
            </p:custDataLst>
            <p:extLst>
              <p:ext uri="{D42A27DB-BD31-4B8C-83A1-F6EECF244321}">
                <p14:modId xmlns:p14="http://schemas.microsoft.com/office/powerpoint/2010/main" val="21230985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04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grpSp>
        <p:nvGrpSpPr>
          <p:cNvPr id="10" name="Group 9"/>
          <p:cNvGrpSpPr/>
          <p:nvPr userDrawn="1">
            <p:custDataLst>
              <p:tags r:id="rId3"/>
            </p:custDataLst>
          </p:nvPr>
        </p:nvGrpSpPr>
        <p:grpSpPr>
          <a:xfrm>
            <a:off x="8882758" y="1905000"/>
            <a:ext cx="1277596" cy="3245368"/>
            <a:chOff x="7558088" y="1685925"/>
            <a:chExt cx="1322387" cy="3359150"/>
          </a:xfrm>
          <a:solidFill>
            <a:schemeClr val="bg1"/>
          </a:solidFill>
        </p:grpSpPr>
        <p:sp>
          <p:nvSpPr>
            <p:cNvPr id="11"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4827782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147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4"/>
          <p:cNvPicPr>
            <a:picLocks noChangeAspect="1"/>
          </p:cNvPicPr>
          <p:nvPr userDrawn="1">
            <p:custDataLst>
              <p:tags r:id="rId3"/>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14776542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2496"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pic>
        <p:nvPicPr>
          <p:cNvPr id="5" name="Picture 2"/>
          <p:cNvPicPr>
            <a:picLocks noChangeAspect="1" noChangeArrowheads="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6" name="Text Box 3"/>
          <p:cNvSpPr txBox="1">
            <a:spLocks noChangeArrowheads="1"/>
          </p:cNvSpPr>
          <p:nvPr userDrawn="1">
            <p:custDataLst>
              <p:tags r:id="rId4"/>
            </p:custDataLst>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Segoe UI"/>
              </a:rPr>
              <a:t>© </a:t>
            </a:r>
            <a:r>
              <a:rPr lang="en-US" sz="700" dirty="0" smtClean="0">
                <a:solidFill>
                  <a:schemeClr val="bg1">
                    <a:alpha val="99000"/>
                  </a:schemeClr>
                </a:solidFill>
                <a:latin typeface="Segoe UI" pitchFamily="34" charset="0"/>
                <a:cs typeface="Segoe UI"/>
              </a:rPr>
              <a:t>2011 Microsoft </a:t>
            </a:r>
            <a:r>
              <a:rPr lang="en-US" sz="700" dirty="0">
                <a:solidFill>
                  <a:schemeClr val="bg1">
                    <a:alpha val="99000"/>
                  </a:schemeClr>
                </a:solidFill>
                <a:latin typeface="Segoe UI" pitchFamily="34" charset="0"/>
                <a:cs typeface="Segoe UI"/>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Segoe UI"/>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Segoe UI"/>
              </a:rPr>
              <a:t>. Because </a:t>
            </a:r>
            <a:r>
              <a:rPr lang="en-US" sz="700" dirty="0">
                <a:solidFill>
                  <a:schemeClr val="bg1">
                    <a:alpha val="99000"/>
                  </a:schemeClr>
                </a:solidFill>
                <a:latin typeface="Segoe UI" pitchFamily="34" charset="0"/>
                <a:cs typeface="Segoe UI"/>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Segoe UI"/>
              </a:rPr>
              <a:t>. MICROSOFT </a:t>
            </a:r>
            <a:r>
              <a:rPr lang="en-US" sz="700" dirty="0">
                <a:solidFill>
                  <a:schemeClr val="bg1">
                    <a:alpha val="99000"/>
                  </a:schemeClr>
                </a:solidFill>
                <a:latin typeface="Segoe UI" pitchFamily="34" charset="0"/>
                <a:cs typeface="Segoe UI"/>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graphicFrame>
        <p:nvGraphicFramePr>
          <p:cNvPr id="6" name="Object 5" hidden="1"/>
          <p:cNvGraphicFramePr>
            <a:graphicFrameLocks noChangeAspect="1"/>
          </p:cNvGraphicFramePr>
          <p:nvPr userDrawn="1">
            <p:custDataLst>
              <p:tags r:id="rId2"/>
            </p:custDataLst>
            <p:extLst>
              <p:ext uri="{D42A27DB-BD31-4B8C-83A1-F6EECF244321}">
                <p14:modId xmlns:p14="http://schemas.microsoft.com/office/powerpoint/2010/main" val="30850209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3520"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8" name="Text Placeholder 5"/>
          <p:cNvSpPr>
            <a:spLocks noGrp="1"/>
          </p:cNvSpPr>
          <p:nvPr>
            <p:ph type="body" sz="quarter" idx="10" hasCustomPrompt="1"/>
            <p:custDataLst>
              <p:tags r:id="rId3"/>
            </p:custDataLst>
          </p:nvPr>
        </p:nvSpPr>
        <p:spPr>
          <a:xfrm>
            <a:off x="512764" y="2816510"/>
            <a:ext cx="11155680" cy="997196"/>
          </a:xfrm>
        </p:spPr>
        <p:txBody>
          <a:bodyPr anchor="b"/>
          <a:lstStyle>
            <a:lvl1pPr marL="0" indent="0">
              <a:buNone/>
              <a:defRPr lang="en-US" sz="72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9" name="Text Placeholder 8"/>
          <p:cNvSpPr>
            <a:spLocks noGrp="1"/>
          </p:cNvSpPr>
          <p:nvPr>
            <p:ph type="body" sz="quarter" idx="11" hasCustomPrompt="1"/>
            <p:custDataLst>
              <p:tags r:id="rId4"/>
            </p:custDataLst>
          </p:nvPr>
        </p:nvSpPr>
        <p:spPr>
          <a:xfrm>
            <a:off x="512762" y="4267200"/>
            <a:ext cx="9144000" cy="443198"/>
          </a:xfrm>
        </p:spPr>
        <p:txBody>
          <a:bodyPr/>
          <a:lstStyle>
            <a:lvl1pPr marL="0" indent="0">
              <a:lnSpc>
                <a:spcPct val="100000"/>
              </a:lnSpc>
              <a:spcBef>
                <a:spcPts val="0"/>
              </a:spcBef>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10" name="Picture 9" descr="Microsoft logo and tagline"/>
          <p:cNvPicPr>
            <a:picLocks noChangeAspect="1" noChangeArrowheads="1"/>
          </p:cNvPicPr>
          <p:nvPr userDrawn="1">
            <p:custDataLst>
              <p:tags r:id="rId5"/>
            </p:custDataLst>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11" name="Picture 10"/>
          <p:cNvPicPr>
            <a:picLocks noChangeAspect="1"/>
          </p:cNvPicPr>
          <p:nvPr userDrawn="1">
            <p:custDataLst>
              <p:tags r:id="rId6"/>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9201024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45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4"/>
              </a:buBlip>
              <a:defRPr>
                <a:gradFill>
                  <a:gsLst>
                    <a:gs pos="0">
                      <a:srgbClr val="FFFFFF"/>
                    </a:gs>
                    <a:gs pos="86000">
                      <a:srgbClr val="FFFFFF"/>
                    </a:gs>
                  </a:gsLst>
                  <a:lin ang="5400000" scaled="0"/>
                </a:gradFill>
              </a:defRPr>
            </a:lvl1pPr>
            <a:lvl2pPr marL="855663" indent="-395288">
              <a:buClr>
                <a:srgbClr val="FFFFFF"/>
              </a:buClr>
              <a:buSzPct val="70000"/>
              <a:buFontTx/>
              <a:buBlip>
                <a:blip r:embed="rId4"/>
              </a:buBlip>
              <a:defRPr>
                <a:gradFill>
                  <a:gsLst>
                    <a:gs pos="0">
                      <a:srgbClr val="FFFFFF"/>
                    </a:gs>
                    <a:gs pos="86000">
                      <a:srgbClr val="FFFFFF"/>
                    </a:gs>
                  </a:gsLst>
                  <a:lin ang="5400000" scaled="0"/>
                </a:gradFill>
              </a:defRPr>
            </a:lvl2pPr>
            <a:lvl3pPr marL="1258888" indent="-403225">
              <a:buClr>
                <a:srgbClr val="FFFFFF"/>
              </a:buClr>
              <a:buSzPct val="70000"/>
              <a:buFontTx/>
              <a:buBlip>
                <a:blip r:embed="rId4"/>
              </a:buBlip>
              <a:defRPr>
                <a:gradFill>
                  <a:gsLst>
                    <a:gs pos="0">
                      <a:srgbClr val="FFFFFF"/>
                    </a:gs>
                    <a:gs pos="86000">
                      <a:srgbClr val="FFFFFF"/>
                    </a:gs>
                  </a:gsLst>
                  <a:lin ang="5400000" scaled="0"/>
                </a:gradFill>
              </a:defRPr>
            </a:lvl3pPr>
            <a:lvl4pPr marL="1604963" indent="-346075">
              <a:buClr>
                <a:srgbClr val="FFFFFF"/>
              </a:buClr>
              <a:buSzPct val="70000"/>
              <a:buFontTx/>
              <a:buBlip>
                <a:blip r:embed="rId4"/>
              </a:buBlip>
              <a:defRPr>
                <a:gradFill>
                  <a:gsLst>
                    <a:gs pos="0">
                      <a:srgbClr val="FFFFFF"/>
                    </a:gs>
                    <a:gs pos="86000">
                      <a:srgbClr val="FFFFFF"/>
                    </a:gs>
                  </a:gsLst>
                  <a:lin ang="5400000" scaled="0"/>
                </a:gradFill>
              </a:defRPr>
            </a:lvl4pPr>
            <a:lvl5pPr marL="1941513" indent="-336550">
              <a:buClr>
                <a:srgbClr val="FFFFFF"/>
              </a:buClr>
              <a:buSzPct val="70000"/>
              <a:buFontTx/>
              <a:buBlip>
                <a:blip r:embed="rId4"/>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34795359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55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47871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8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smtClean="0"/>
              <a:t>Click to edit Master title style</a:t>
            </a:r>
            <a:endParaRPr lang="en-US" dirty="0"/>
          </a:p>
        </p:txBody>
      </p:sp>
      <p:sp>
        <p:nvSpPr>
          <p:cNvPr id="6" name="Content Placeholder 5"/>
          <p:cNvSpPr>
            <a:spLocks noGrp="1"/>
          </p:cNvSpPr>
          <p:nvPr>
            <p:ph sz="quarter" idx="10"/>
            <p:custDataLst>
              <p:tags r:id="rId4"/>
            </p:custDataLst>
          </p:nvPr>
        </p:nvSpPr>
        <p:spPr>
          <a:xfrm>
            <a:off x="516572" y="1420812"/>
            <a:ext cx="11155680" cy="2098010"/>
          </a:xfrm>
        </p:spPr>
        <p:txBody>
          <a:bodyPr/>
          <a:lstStyle>
            <a:lvl1pPr marL="0" indent="0">
              <a:buFontTx/>
              <a:buNone/>
              <a:defRPr sz="3200"/>
            </a:lvl1pPr>
            <a:lvl2pPr marL="125413" indent="0">
              <a:buFontTx/>
              <a:buNone/>
              <a:defRPr sz="2800"/>
            </a:lvl2pPr>
            <a:lvl3pPr marL="228600" indent="0">
              <a:buFontTx/>
              <a:buNone/>
              <a:defRPr sz="2400"/>
            </a:lvl3pPr>
            <a:lvl4pPr marL="349250" indent="0">
              <a:buFontTx/>
              <a:buNone/>
              <a:defRPr sz="2000"/>
            </a:lvl4pPr>
            <a:lvl5pPr marL="457200" indent="0">
              <a:buFontTx/>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47811243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50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519112" y="228600"/>
            <a:ext cx="11149013" cy="747897"/>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277946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53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172861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554"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19" name="Rectangle 18"/>
          <p:cNvSpPr/>
          <p:nvPr userDrawn="1">
            <p:custDataLst>
              <p:tags r:id="rId3"/>
            </p:custDataLst>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a:defRPr>
            </a:lvl1pPr>
          </a:lstStyle>
          <a:p>
            <a:r>
              <a:rPr lang="en-US" dirty="0" smtClean="0"/>
              <a:t>Click to edit Master title style</a:t>
            </a:r>
            <a:endParaRPr lang="en-US" dirty="0"/>
          </a:p>
        </p:txBody>
      </p:sp>
      <p:sp>
        <p:nvSpPr>
          <p:cNvPr id="5" name="Text Placeholder 4"/>
          <p:cNvSpPr>
            <a:spLocks noGrp="1"/>
          </p:cNvSpPr>
          <p:nvPr>
            <p:ph type="body" sz="quarter" idx="11"/>
            <p:custDataLst>
              <p:tags r:id="rId5"/>
            </p:custDataLst>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custDataLst>
              <p:tags r:id="rId6"/>
            </p:custDataLst>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25604559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78"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spcBef>
                <a:spcPts val="0"/>
              </a:spcBef>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defTabSz="914363" rtl="0" eaLnBrk="1" latinLnBrk="0" hangingPunct="1">
              <a:lnSpc>
                <a:spcPct val="100000"/>
              </a:lnSpc>
              <a:spcBef>
                <a:spcPct val="20000"/>
              </a:spcBef>
              <a:buSzPct val="80000"/>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custDataLst>
              <p:tags r:id="rId6"/>
            </p:custDataLst>
          </p:nvPr>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914216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0602"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ctrTitle"/>
            <p:custDataLst>
              <p:tags r:id="rId3"/>
            </p:custDataLst>
          </p:nvPr>
        </p:nvSpPr>
        <p:spPr>
          <a:xfrm>
            <a:off x="1554480" y="1645920"/>
            <a:ext cx="5943600" cy="1477328"/>
          </a:xfrm>
        </p:spPr>
        <p:txBody>
          <a:bodyPr anchor="b" anchorCtr="0">
            <a:spAutoFit/>
          </a:bodyPr>
          <a:lstStyle>
            <a:lvl1pPr>
              <a:lnSpc>
                <a:spcPct val="100000"/>
              </a:lnSpc>
              <a:defRPr sz="4800" baseline="0">
                <a:solidFill>
                  <a:schemeClr val="bg1">
                    <a:alpha val="98000"/>
                  </a:schemeClr>
                </a:solidFill>
              </a:defRPr>
            </a:lvl1pPr>
          </a:lstStyle>
          <a:p>
            <a:r>
              <a:rPr lang="en-US" dirty="0" smtClean="0"/>
              <a:t>Click to edit Master title style</a:t>
            </a:r>
            <a:endParaRPr lang="en-US" dirty="0"/>
          </a:p>
        </p:txBody>
      </p:sp>
      <p:sp>
        <p:nvSpPr>
          <p:cNvPr id="3" name="Subtitle 2"/>
          <p:cNvSpPr>
            <a:spLocks noGrp="1"/>
          </p:cNvSpPr>
          <p:nvPr>
            <p:ph type="subTitle" idx="1"/>
            <p:custDataLst>
              <p:tags r:id="rId4"/>
            </p:custDataLst>
          </p:nvPr>
        </p:nvSpPr>
        <p:spPr>
          <a:xfrm>
            <a:off x="1554480" y="5303520"/>
            <a:ext cx="5943600" cy="369332"/>
          </a:xfrm>
        </p:spPr>
        <p:txBody>
          <a:bodyPr>
            <a:spAutoFit/>
          </a:bodyPr>
          <a:lstStyle>
            <a:lvl1pPr marL="0" indent="0" algn="l" defTabSz="914363" rtl="0" eaLnBrk="1" latinLnBrk="0" hangingPunct="1">
              <a:lnSpc>
                <a:spcPct val="10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custDataLst>
              <p:tags r:id="rId5"/>
            </p:custDataLst>
          </p:nvPr>
        </p:nvSpPr>
        <p:spPr>
          <a:xfrm>
            <a:off x="1554480" y="4206240"/>
            <a:ext cx="8872538" cy="1015663"/>
          </a:xfrm>
        </p:spPr>
        <p:txBody>
          <a:bodyPr anchor="t" anchorCtr="0">
            <a:spAutoFit/>
            <a:scene3d>
              <a:camera prst="orthographicFront"/>
              <a:lightRig rig="flat" dir="t"/>
            </a:scene3d>
            <a:sp3d>
              <a:contourClr>
                <a:schemeClr val="bg2"/>
              </a:contourClr>
            </a:sp3d>
          </a:bodyPr>
          <a:lstStyle>
            <a:lvl1pPr marL="0" indent="0" algn="l">
              <a:lnSpc>
                <a:spcPct val="100000"/>
              </a:lnSpc>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custDataLst>
              <p:tags r:id="rId6"/>
            </p:custDataLst>
          </p:nvPr>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00000"/>
              </a:lnSpc>
            </a:pPr>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tags" Target="../tags/tag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4.xml"/><Relationship Id="rId27"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vmlDrawing" Target="../drawings/vmlDrawing18.vml"/><Relationship Id="rId7" Type="http://schemas.openxmlformats.org/officeDocument/2006/relationships/tags" Target="../tags/tag70.xml"/><Relationship Id="rId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tags" Target="../tags/tag69.xml"/><Relationship Id="rId5" Type="http://schemas.openxmlformats.org/officeDocument/2006/relationships/tags" Target="../tags/tag68.xml"/><Relationship Id="rId10" Type="http://schemas.openxmlformats.org/officeDocument/2006/relationships/image" Target="../media/image2.emf"/><Relationship Id="rId4" Type="http://schemas.openxmlformats.org/officeDocument/2006/relationships/tags" Target="../tags/tag67.xml"/><Relationship Id="rId9" Type="http://schemas.openxmlformats.org/officeDocument/2006/relationships/oleObject" Target="../embeddings/oleObject18.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ags" Target="../tags/tag75.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vmlDrawing" Target="../drawings/vmlDrawing20.v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2.emf"/><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oleObject" Target="../embeddings/oleObject20.bin"/></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0"/>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86"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2" name="Title Placeholder 1"/>
          <p:cNvSpPr>
            <a:spLocks noGrp="1"/>
          </p:cNvSpPr>
          <p:nvPr>
            <p:ph type="title"/>
            <p:custDataLst>
              <p:tags r:id="rId21"/>
            </p:custDataLst>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22"/>
            </p:custDataLst>
          </p:nvPr>
        </p:nvSpPr>
        <p:spPr>
          <a:xfrm>
            <a:off x="516572" y="1422399"/>
            <a:ext cx="11155680" cy="210057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custDataLst>
              <p:tags r:id="rId23"/>
            </p:custDataLst>
          </p:nvPr>
        </p:nvPicPr>
        <p:blipFill>
          <a:blip r:embed="rId26" cstate="print">
            <a:duotone>
              <a:prstClr val="black"/>
              <a:schemeClr val="tx2">
                <a:tint val="45000"/>
                <a:satMod val="400000"/>
              </a:schemeClr>
            </a:duotone>
            <a:extLst>
              <a:ext uri="{BEBA8EAE-BF5A-486C-A8C5-ECC9F3942E4B}">
                <a14:imgProps xmlns:a14="http://schemas.microsoft.com/office/drawing/2010/main">
                  <a14:imgLayer r:embed="rId2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46" r:id="rId1"/>
    <p:sldLayoutId id="2147483731" r:id="rId2"/>
    <p:sldLayoutId id="2147483732" r:id="rId3"/>
    <p:sldLayoutId id="2147483733"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7" r:id="rId15"/>
    <p:sldLayoutId id="2147483748" r:id="rId16"/>
    <p:sldLayoutId id="2147483751"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solidFill>
            <a:srgbClr val="595959"/>
          </a:solidFill>
          <a:effectLst/>
          <a:latin typeface="Segoe UI Light" pitchFamily="34" charset="0"/>
          <a:ea typeface="+mn-ea"/>
          <a:cs typeface="Segoe UI"/>
        </a:defRPr>
      </a:lvl1pPr>
    </p:titleStyle>
    <p:bodyStyle>
      <a:lvl1pPr marL="347663" indent="-347663"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solidFill>
            <a:srgbClr val="595959"/>
          </a:solidFill>
          <a:latin typeface="+mn-lt"/>
          <a:ea typeface="+mn-ea"/>
          <a:cs typeface="+mn-cs"/>
        </a:defRPr>
      </a:lvl1pPr>
      <a:lvl2pPr marL="804863" indent="-344488" algn="l" defTabSz="914363" rtl="0" eaLnBrk="1" latinLnBrk="0" hangingPunct="1">
        <a:lnSpc>
          <a:spcPct val="100000"/>
        </a:lnSpc>
        <a:spcBef>
          <a:spcPts val="600"/>
        </a:spcBef>
        <a:buSzPct val="80000"/>
        <a:buFont typeface="Arial" pitchFamily="34" charset="0"/>
        <a:buChar char="•"/>
        <a:defRPr sz="2800" kern="1200">
          <a:ln>
            <a:solidFill>
              <a:schemeClr val="bg1">
                <a:alpha val="0"/>
              </a:schemeClr>
            </a:solidFill>
          </a:ln>
          <a:solidFill>
            <a:srgbClr val="595959"/>
          </a:soli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solidFill>
            <a:srgbClr val="595959"/>
          </a:soli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4pPr>
      <a:lvl5pPr marL="2176463" indent="-347663"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solidFill>
            <a:srgbClr val="595959"/>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9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aphicFrame>
        <p:nvGraphicFramePr>
          <p:cNvPr id="4" name="Object 3" hidden="1"/>
          <p:cNvGraphicFramePr>
            <a:graphicFrameLocks noChangeAspect="1"/>
          </p:cNvGraphicFramePr>
          <p:nvPr userDrawn="1">
            <p:custDataLst>
              <p:tags r:id="rId21"/>
            </p:custDataLst>
            <p:extLst>
              <p:ext uri="{D42A27DB-BD31-4B8C-83A1-F6EECF244321}">
                <p14:modId xmlns:p14="http://schemas.microsoft.com/office/powerpoint/2010/main" val="35563481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184" name="think-cell Slide" r:id="rId22" imgW="270" imgH="270" progId="TCLayout.ActiveDocument.1">
                  <p:embed/>
                </p:oleObj>
              </mc:Choice>
              <mc:Fallback>
                <p:oleObj name="think-cell Slide" r:id="rId22" imgW="270" imgH="270" progId="TCLayout.ActiveDocument.1">
                  <p:embed/>
                  <p:pic>
                    <p:nvPicPr>
                      <p:cNvPr id="0" name=""/>
                      <p:cNvPicPr/>
                      <p:nvPr/>
                    </p:nvPicPr>
                    <p:blipFill>
                      <a:blip r:embed="rId23"/>
                      <a:stretch>
                        <a:fillRect/>
                      </a:stretch>
                    </p:blipFill>
                    <p:spPr>
                      <a:xfrm>
                        <a:off x="0" y="0"/>
                        <a:ext cx="158750" cy="158750"/>
                      </a:xfrm>
                      <a:prstGeom prst="rect">
                        <a:avLst/>
                      </a:prstGeom>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72"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3.xml"/><Relationship Id="rId7" Type="http://schemas.openxmlformats.org/officeDocument/2006/relationships/oleObject" Target="../embeddings/oleObject42.bin"/><Relationship Id="rId2" Type="http://schemas.openxmlformats.org/officeDocument/2006/relationships/tags" Target="../tags/tag122.xml"/><Relationship Id="rId1" Type="http://schemas.openxmlformats.org/officeDocument/2006/relationships/vmlDrawing" Target="../drawings/vmlDrawing42.vml"/><Relationship Id="rId6" Type="http://schemas.openxmlformats.org/officeDocument/2006/relationships/notesSlide" Target="../notesSlides/notesSlide10.xml"/><Relationship Id="rId5" Type="http://schemas.openxmlformats.org/officeDocument/2006/relationships/slideLayout" Target="../slideLayouts/slideLayout24.xml"/><Relationship Id="rId4" Type="http://schemas.openxmlformats.org/officeDocument/2006/relationships/tags" Target="../tags/tag124.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4.xml"/><Relationship Id="rId7" Type="http://schemas.openxmlformats.org/officeDocument/2006/relationships/image" Target="../media/image16.png"/><Relationship Id="rId2" Type="http://schemas.openxmlformats.org/officeDocument/2006/relationships/tags" Target="../tags/tag125.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notesSlide" Target="../notesSlides/notesSlide12.xml"/><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27.xml"/><Relationship Id="rId1" Type="http://schemas.openxmlformats.org/officeDocument/2006/relationships/tags" Target="../tags/tag126.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tags" Target="../tags/tag142.xml"/><Relationship Id="rId18" Type="http://schemas.openxmlformats.org/officeDocument/2006/relationships/tags" Target="../tags/tag147.xml"/><Relationship Id="rId3" Type="http://schemas.openxmlformats.org/officeDocument/2006/relationships/tags" Target="../tags/tag132.xml"/><Relationship Id="rId21" Type="http://schemas.openxmlformats.org/officeDocument/2006/relationships/slideLayout" Target="../slideLayouts/slideLayout24.xml"/><Relationship Id="rId7" Type="http://schemas.openxmlformats.org/officeDocument/2006/relationships/tags" Target="../tags/tag136.xml"/><Relationship Id="rId12" Type="http://schemas.openxmlformats.org/officeDocument/2006/relationships/tags" Target="../tags/tag141.xml"/><Relationship Id="rId17" Type="http://schemas.openxmlformats.org/officeDocument/2006/relationships/tags" Target="../tags/tag146.xml"/><Relationship Id="rId25" Type="http://schemas.openxmlformats.org/officeDocument/2006/relationships/image" Target="../media/image19.PNG"/><Relationship Id="rId2" Type="http://schemas.openxmlformats.org/officeDocument/2006/relationships/tags" Target="../tags/tag131.xml"/><Relationship Id="rId16" Type="http://schemas.openxmlformats.org/officeDocument/2006/relationships/tags" Target="../tags/tag145.xml"/><Relationship Id="rId20" Type="http://schemas.openxmlformats.org/officeDocument/2006/relationships/tags" Target="../tags/tag149.xml"/><Relationship Id="rId1" Type="http://schemas.openxmlformats.org/officeDocument/2006/relationships/vmlDrawing" Target="../drawings/vmlDrawing44.vml"/><Relationship Id="rId6" Type="http://schemas.openxmlformats.org/officeDocument/2006/relationships/tags" Target="../tags/tag135.xml"/><Relationship Id="rId11" Type="http://schemas.openxmlformats.org/officeDocument/2006/relationships/tags" Target="../tags/tag140.xml"/><Relationship Id="rId24" Type="http://schemas.openxmlformats.org/officeDocument/2006/relationships/image" Target="../media/image2.emf"/><Relationship Id="rId5" Type="http://schemas.openxmlformats.org/officeDocument/2006/relationships/tags" Target="../tags/tag134.xml"/><Relationship Id="rId15" Type="http://schemas.openxmlformats.org/officeDocument/2006/relationships/tags" Target="../tags/tag144.xml"/><Relationship Id="rId23" Type="http://schemas.openxmlformats.org/officeDocument/2006/relationships/oleObject" Target="../embeddings/oleObject44.bin"/><Relationship Id="rId10" Type="http://schemas.openxmlformats.org/officeDocument/2006/relationships/tags" Target="../tags/tag139.xml"/><Relationship Id="rId19" Type="http://schemas.openxmlformats.org/officeDocument/2006/relationships/tags" Target="../tags/tag148.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tags" Target="../tags/tag143.xml"/><Relationship Id="rId2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1.xml"/><Relationship Id="rId7" Type="http://schemas.openxmlformats.org/officeDocument/2006/relationships/notesSlide" Target="../notesSlides/notesSlide17.xml"/><Relationship Id="rId2" Type="http://schemas.openxmlformats.org/officeDocument/2006/relationships/tags" Target="../tags/tag150.xml"/><Relationship Id="rId1" Type="http://schemas.openxmlformats.org/officeDocument/2006/relationships/vmlDrawing" Target="../drawings/vmlDrawing45.vml"/><Relationship Id="rId6" Type="http://schemas.openxmlformats.org/officeDocument/2006/relationships/slideLayout" Target="../slideLayouts/slideLayout24.xml"/><Relationship Id="rId11" Type="http://schemas.openxmlformats.org/officeDocument/2006/relationships/image" Target="../media/image2.emf"/><Relationship Id="rId5" Type="http://schemas.openxmlformats.org/officeDocument/2006/relationships/tags" Target="../tags/tag153.xml"/><Relationship Id="rId10" Type="http://schemas.openxmlformats.org/officeDocument/2006/relationships/oleObject" Target="../embeddings/oleObject45.bin"/><Relationship Id="rId4" Type="http://schemas.openxmlformats.org/officeDocument/2006/relationships/tags" Target="../tags/tag152.xml"/><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8" Type="http://schemas.openxmlformats.org/officeDocument/2006/relationships/tags" Target="../tags/tag160.xml"/><Relationship Id="rId13" Type="http://schemas.openxmlformats.org/officeDocument/2006/relationships/tags" Target="../tags/tag165.xml"/><Relationship Id="rId18" Type="http://schemas.openxmlformats.org/officeDocument/2006/relationships/image" Target="../media/image10.png"/><Relationship Id="rId3" Type="http://schemas.openxmlformats.org/officeDocument/2006/relationships/tags" Target="../tags/tag155.xml"/><Relationship Id="rId7" Type="http://schemas.openxmlformats.org/officeDocument/2006/relationships/tags" Target="../tags/tag159.xml"/><Relationship Id="rId12" Type="http://schemas.openxmlformats.org/officeDocument/2006/relationships/tags" Target="../tags/tag164.xml"/><Relationship Id="rId17" Type="http://schemas.openxmlformats.org/officeDocument/2006/relationships/image" Target="../media/image2.emf"/><Relationship Id="rId2" Type="http://schemas.openxmlformats.org/officeDocument/2006/relationships/tags" Target="../tags/tag154.xml"/><Relationship Id="rId16" Type="http://schemas.openxmlformats.org/officeDocument/2006/relationships/oleObject" Target="../embeddings/oleObject46.bin"/><Relationship Id="rId1" Type="http://schemas.openxmlformats.org/officeDocument/2006/relationships/vmlDrawing" Target="../drawings/vmlDrawing46.vml"/><Relationship Id="rId6" Type="http://schemas.openxmlformats.org/officeDocument/2006/relationships/tags" Target="../tags/tag158.xml"/><Relationship Id="rId11" Type="http://schemas.openxmlformats.org/officeDocument/2006/relationships/tags" Target="../tags/tag163.xml"/><Relationship Id="rId5" Type="http://schemas.openxmlformats.org/officeDocument/2006/relationships/tags" Target="../tags/tag157.xml"/><Relationship Id="rId15" Type="http://schemas.openxmlformats.org/officeDocument/2006/relationships/notesSlide" Target="../notesSlides/notesSlide19.xml"/><Relationship Id="rId10" Type="http://schemas.openxmlformats.org/officeDocument/2006/relationships/tags" Target="../tags/tag162.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167.xml"/><Relationship Id="rId7" Type="http://schemas.openxmlformats.org/officeDocument/2006/relationships/image" Target="../media/image2.emf"/><Relationship Id="rId2" Type="http://schemas.openxmlformats.org/officeDocument/2006/relationships/tags" Target="../tags/tag166.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20.xml"/><Relationship Id="rId4" Type="http://schemas.openxmlformats.org/officeDocument/2006/relationships/slideLayout" Target="../slideLayouts/slideLayout24.xml"/><Relationship Id="rId9" Type="http://schemas.microsoft.com/office/2007/relationships/hdphoto" Target="../media/hdphoto6.wdp"/></Relationships>
</file>

<file path=ppt/slides/_rels/slide21.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tags" Target="../tags/tag179.xml"/><Relationship Id="rId18" Type="http://schemas.openxmlformats.org/officeDocument/2006/relationships/slideLayout" Target="../slideLayouts/slideLayout24.xml"/><Relationship Id="rId3" Type="http://schemas.openxmlformats.org/officeDocument/2006/relationships/tags" Target="../tags/tag169.xml"/><Relationship Id="rId21" Type="http://schemas.openxmlformats.org/officeDocument/2006/relationships/image" Target="../media/image2.emf"/><Relationship Id="rId7" Type="http://schemas.openxmlformats.org/officeDocument/2006/relationships/tags" Target="../tags/tag173.xml"/><Relationship Id="rId12" Type="http://schemas.openxmlformats.org/officeDocument/2006/relationships/tags" Target="../tags/tag178.xml"/><Relationship Id="rId17" Type="http://schemas.openxmlformats.org/officeDocument/2006/relationships/tags" Target="../tags/tag183.xml"/><Relationship Id="rId2" Type="http://schemas.openxmlformats.org/officeDocument/2006/relationships/tags" Target="../tags/tag168.xml"/><Relationship Id="rId16" Type="http://schemas.openxmlformats.org/officeDocument/2006/relationships/tags" Target="../tags/tag182.xml"/><Relationship Id="rId20" Type="http://schemas.openxmlformats.org/officeDocument/2006/relationships/oleObject" Target="../embeddings/oleObject48.bin"/><Relationship Id="rId1" Type="http://schemas.openxmlformats.org/officeDocument/2006/relationships/vmlDrawing" Target="../drawings/vmlDrawing48.vml"/><Relationship Id="rId6" Type="http://schemas.openxmlformats.org/officeDocument/2006/relationships/tags" Target="../tags/tag172.xml"/><Relationship Id="rId11" Type="http://schemas.openxmlformats.org/officeDocument/2006/relationships/tags" Target="../tags/tag177.xml"/><Relationship Id="rId5" Type="http://schemas.openxmlformats.org/officeDocument/2006/relationships/tags" Target="../tags/tag171.xml"/><Relationship Id="rId15" Type="http://schemas.openxmlformats.org/officeDocument/2006/relationships/tags" Target="../tags/tag181.xml"/><Relationship Id="rId10" Type="http://schemas.openxmlformats.org/officeDocument/2006/relationships/tags" Target="../tags/tag176.xml"/><Relationship Id="rId19" Type="http://schemas.openxmlformats.org/officeDocument/2006/relationships/notesSlide" Target="../notesSlides/notesSlide21.xml"/><Relationship Id="rId4" Type="http://schemas.openxmlformats.org/officeDocument/2006/relationships/tags" Target="../tags/tag170.xml"/><Relationship Id="rId9" Type="http://schemas.openxmlformats.org/officeDocument/2006/relationships/tags" Target="../tags/tag175.xml"/><Relationship Id="rId14" Type="http://schemas.openxmlformats.org/officeDocument/2006/relationships/tags" Target="../tags/tag180.xml"/><Relationship Id="rId2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image" Target="../media/image2.emf"/><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oleObject" Target="../embeddings/oleObject49.bin"/><Relationship Id="rId2" Type="http://schemas.openxmlformats.org/officeDocument/2006/relationships/tags" Target="../tags/tag184.xml"/><Relationship Id="rId1" Type="http://schemas.openxmlformats.org/officeDocument/2006/relationships/vmlDrawing" Target="../drawings/vmlDrawing49.vml"/><Relationship Id="rId6" Type="http://schemas.openxmlformats.org/officeDocument/2006/relationships/tags" Target="../tags/tag188.xml"/><Relationship Id="rId11" Type="http://schemas.openxmlformats.org/officeDocument/2006/relationships/notesSlide" Target="../notesSlides/notesSlide22.xml"/><Relationship Id="rId5" Type="http://schemas.openxmlformats.org/officeDocument/2006/relationships/tags" Target="../tags/tag187.xml"/><Relationship Id="rId10" Type="http://schemas.openxmlformats.org/officeDocument/2006/relationships/slideLayout" Target="../slideLayouts/slideLayout24.xml"/><Relationship Id="rId4" Type="http://schemas.openxmlformats.org/officeDocument/2006/relationships/tags" Target="../tags/tag186.xml"/><Relationship Id="rId9" Type="http://schemas.openxmlformats.org/officeDocument/2006/relationships/tags" Target="../tags/tag191.xml"/></Relationships>
</file>

<file path=ppt/slides/_rels/slide24.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27.jpeg"/><Relationship Id="rId3" Type="http://schemas.openxmlformats.org/officeDocument/2006/relationships/tags" Target="../tags/tag193.xml"/><Relationship Id="rId21" Type="http://schemas.openxmlformats.org/officeDocument/2006/relationships/tags" Target="../tags/tag211.xml"/><Relationship Id="rId34" Type="http://schemas.openxmlformats.org/officeDocument/2006/relationships/image" Target="../media/image2.emf"/><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oleObject" Target="../embeddings/oleObject50.bin"/><Relationship Id="rId38" Type="http://schemas.openxmlformats.org/officeDocument/2006/relationships/image" Target="../media/image26.jpeg"/><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1" Type="http://schemas.openxmlformats.org/officeDocument/2006/relationships/vmlDrawing" Target="../drawings/vmlDrawing50.v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notesSlide" Target="../notesSlides/notesSlide23.xml"/><Relationship Id="rId37"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image" Target="../media/image25.png"/><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slideLayout" Target="../slideLayouts/slideLayout24.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9"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28.xml"/><Relationship Id="rId1" Type="http://schemas.openxmlformats.org/officeDocument/2006/relationships/vmlDrawing" Target="../drawings/vmlDrawing51.vml"/><Relationship Id="rId6" Type="http://schemas.openxmlformats.org/officeDocument/2006/relationships/image" Target="../media/image2.emf"/><Relationship Id="rId5" Type="http://schemas.openxmlformats.org/officeDocument/2006/relationships/oleObject" Target="../embeddings/oleObject51.bin"/><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hyperlink" Target="http://www.hadooponazure.com/" TargetMode="External"/><Relationship Id="rId2" Type="http://schemas.openxmlformats.org/officeDocument/2006/relationships/notesSlide" Target="../notesSlides/notesSlide27.xml"/><Relationship Id="rId1" Type="http://schemas.openxmlformats.org/officeDocument/2006/relationships/slideLayout" Target="../slideLayouts/slideLayout21.xml"/><Relationship Id="rId4" Type="http://schemas.openxmlformats.org/officeDocument/2006/relationships/hyperlink" Target="http://hadoop.apache.or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108.xml"/><Relationship Id="rId7" Type="http://schemas.openxmlformats.org/officeDocument/2006/relationships/slideLayout" Target="../slideLayouts/slideLayout25.xml"/><Relationship Id="rId2" Type="http://schemas.openxmlformats.org/officeDocument/2006/relationships/tags" Target="../tags/tag107.xml"/><Relationship Id="rId1" Type="http://schemas.openxmlformats.org/officeDocument/2006/relationships/vmlDrawing" Target="../drawings/vmlDrawing37.vml"/><Relationship Id="rId6" Type="http://schemas.openxmlformats.org/officeDocument/2006/relationships/tags" Target="../tags/tag111.xml"/><Relationship Id="rId11" Type="http://schemas.openxmlformats.org/officeDocument/2006/relationships/image" Target="../media/image11.jpeg"/><Relationship Id="rId5" Type="http://schemas.openxmlformats.org/officeDocument/2006/relationships/tags" Target="../tags/tag110.xml"/><Relationship Id="rId10" Type="http://schemas.openxmlformats.org/officeDocument/2006/relationships/image" Target="../media/image2.emf"/><Relationship Id="rId4" Type="http://schemas.openxmlformats.org/officeDocument/2006/relationships/tags" Target="../tags/tag109.xml"/><Relationship Id="rId9" Type="http://schemas.openxmlformats.org/officeDocument/2006/relationships/oleObject" Target="../embeddings/oleObject37.bin"/></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113.xml"/><Relationship Id="rId7" Type="http://schemas.openxmlformats.org/officeDocument/2006/relationships/slideLayout" Target="../slideLayouts/slideLayout25.xml"/><Relationship Id="rId2" Type="http://schemas.openxmlformats.org/officeDocument/2006/relationships/tags" Target="../tags/tag112.xml"/><Relationship Id="rId1" Type="http://schemas.openxmlformats.org/officeDocument/2006/relationships/vmlDrawing" Target="../drawings/vmlDrawing38.vml"/><Relationship Id="rId6" Type="http://schemas.openxmlformats.org/officeDocument/2006/relationships/tags" Target="../tags/tag116.xml"/><Relationship Id="rId11" Type="http://schemas.openxmlformats.org/officeDocument/2006/relationships/image" Target="../media/image11.jpeg"/><Relationship Id="rId5" Type="http://schemas.openxmlformats.org/officeDocument/2006/relationships/tags" Target="../tags/tag115.xml"/><Relationship Id="rId10" Type="http://schemas.openxmlformats.org/officeDocument/2006/relationships/image" Target="../media/image2.emf"/><Relationship Id="rId4" Type="http://schemas.openxmlformats.org/officeDocument/2006/relationships/tags" Target="../tags/tag114.xml"/><Relationship Id="rId9" Type="http://schemas.openxmlformats.org/officeDocument/2006/relationships/oleObject" Target="../embeddings/oleObject38.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12.jpeg"/><Relationship Id="rId2" Type="http://schemas.openxmlformats.org/officeDocument/2006/relationships/tags" Target="../tags/tag117.xml"/><Relationship Id="rId1" Type="http://schemas.openxmlformats.org/officeDocument/2006/relationships/vmlDrawing" Target="../drawings/vmlDrawing39.vml"/><Relationship Id="rId6" Type="http://schemas.openxmlformats.org/officeDocument/2006/relationships/image" Target="../media/image2.emf"/><Relationship Id="rId5" Type="http://schemas.openxmlformats.org/officeDocument/2006/relationships/oleObject" Target="../embeddings/oleObject39.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25.xml"/><Relationship Id="rId7" Type="http://schemas.openxmlformats.org/officeDocument/2006/relationships/oleObject" Target="../embeddings/oleObject40.bin"/><Relationship Id="rId2" Type="http://schemas.openxmlformats.org/officeDocument/2006/relationships/tags" Target="../tags/tag118.xml"/><Relationship Id="rId1" Type="http://schemas.openxmlformats.org/officeDocument/2006/relationships/vmlDrawing" Target="../drawings/vmlDrawing40.vml"/><Relationship Id="rId6" Type="http://schemas.microsoft.com/office/2007/relationships/hdphoto" Target="../media/hdphoto4.wdp"/><Relationship Id="rId5"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20.xml"/><Relationship Id="rId7" Type="http://schemas.openxmlformats.org/officeDocument/2006/relationships/oleObject" Target="../embeddings/oleObject41.bin"/><Relationship Id="rId2" Type="http://schemas.openxmlformats.org/officeDocument/2006/relationships/tags" Target="../tags/tag119.xml"/><Relationship Id="rId1" Type="http://schemas.openxmlformats.org/officeDocument/2006/relationships/vmlDrawing" Target="../drawings/vmlDrawing41.vml"/><Relationship Id="rId6" Type="http://schemas.openxmlformats.org/officeDocument/2006/relationships/notesSlide" Target="../notesSlides/notesSlide9.xml"/><Relationship Id="rId5" Type="http://schemas.openxmlformats.org/officeDocument/2006/relationships/slideLayout" Target="../slideLayouts/slideLayout24.xml"/><Relationship Id="rId4" Type="http://schemas.openxmlformats.org/officeDocument/2006/relationships/tags" Target="../tags/tag1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519113" y="2234114"/>
            <a:ext cx="8373521" cy="1359196"/>
          </a:xfrm>
        </p:spPr>
        <p:txBody>
          <a:bodyPr/>
          <a:lstStyle/>
          <a:p>
            <a:r>
              <a:rPr lang="en-US" dirty="0" smtClean="0"/>
              <a:t>Introduction to </a:t>
            </a:r>
            <a:br>
              <a:rPr lang="en-US" dirty="0" smtClean="0"/>
            </a:br>
            <a:r>
              <a:rPr lang="en-US" dirty="0" smtClean="0"/>
              <a:t>Big Data and </a:t>
            </a:r>
            <a:r>
              <a:rPr lang="en-US" dirty="0"/>
              <a:t>H</a:t>
            </a:r>
            <a:r>
              <a:rPr lang="en-US" dirty="0" smtClean="0"/>
              <a:t>adoop</a:t>
            </a:r>
            <a:endParaRPr lang="en-US" dirty="0"/>
          </a:p>
        </p:txBody>
      </p:sp>
      <p:sp>
        <p:nvSpPr>
          <p:cNvPr id="3" name="Text Placeholder 2"/>
          <p:cNvSpPr>
            <a:spLocks noGrp="1"/>
          </p:cNvSpPr>
          <p:nvPr>
            <p:ph type="body" sz="quarter" idx="11"/>
          </p:nvPr>
        </p:nvSpPr>
        <p:spPr>
          <a:xfrm>
            <a:off x="519113" y="4612341"/>
            <a:ext cx="5454333" cy="1144929"/>
          </a:xfrm>
        </p:spPr>
        <p:txBody>
          <a:bodyPr/>
          <a:lstStyle/>
          <a:p>
            <a:r>
              <a:rPr lang="en-US" dirty="0" smtClean="0">
                <a:solidFill>
                  <a:schemeClr val="bg1">
                    <a:alpha val="99000"/>
                  </a:schemeClr>
                </a:solidFill>
              </a:rPr>
              <a:t>Name</a:t>
            </a:r>
          </a:p>
          <a:p>
            <a:r>
              <a:rPr lang="en-US" dirty="0" smtClean="0">
                <a:solidFill>
                  <a:schemeClr val="bg1">
                    <a:alpha val="99000"/>
                  </a:schemeClr>
                </a:solidFill>
              </a:rPr>
              <a:t>Title</a:t>
            </a:r>
          </a:p>
          <a:p>
            <a:r>
              <a:rPr lang="en-US" dirty="0" smtClean="0">
                <a:solidFill>
                  <a:schemeClr val="bg1">
                    <a:alpha val="99000"/>
                  </a:schemeClr>
                </a:solidFill>
              </a:rPr>
              <a:t>Microsoft Corporation</a:t>
            </a:r>
            <a:endParaRPr lang="en-US" dirty="0">
              <a:solidFill>
                <a:schemeClr val="bg1">
                  <a:alpha val="99000"/>
                </a:schemeClr>
              </a:solidFill>
            </a:endParaRPr>
          </a:p>
        </p:txBody>
      </p:sp>
      <p:pic>
        <p:nvPicPr>
          <p:cNvPr id="4"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815" y="2242995"/>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866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1803226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761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79612"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a:xfrm>
            <a:off x="292100" y="228600"/>
            <a:ext cx="12433300" cy="747897"/>
          </a:xfrm>
        </p:spPr>
        <p:txBody>
          <a:bodyPr/>
          <a:lstStyle/>
          <a:p>
            <a:r>
              <a:rPr lang="en-US" dirty="0"/>
              <a:t>New </a:t>
            </a:r>
            <a:r>
              <a:rPr lang="en-US" dirty="0" smtClean="0"/>
              <a:t>E</a:t>
            </a:r>
            <a:r>
              <a:rPr lang="en-US" dirty="0" smtClean="0"/>
              <a:t>-Commerce </a:t>
            </a:r>
            <a:r>
              <a:rPr lang="en-US" dirty="0"/>
              <a:t>B</a:t>
            </a:r>
            <a:r>
              <a:rPr lang="en-US" dirty="0" smtClean="0"/>
              <a:t>ig </a:t>
            </a:r>
            <a:r>
              <a:rPr lang="en-US" dirty="0"/>
              <a:t>D</a:t>
            </a:r>
            <a:r>
              <a:rPr lang="en-US" dirty="0" smtClean="0"/>
              <a:t>ata </a:t>
            </a:r>
            <a:r>
              <a:rPr lang="en-US" dirty="0"/>
              <a:t>F</a:t>
            </a:r>
            <a:r>
              <a:rPr lang="en-US" dirty="0" smtClean="0"/>
              <a:t>low</a:t>
            </a:r>
            <a:endParaRPr lang="en-US" dirty="0"/>
          </a:p>
        </p:txBody>
      </p:sp>
      <p:grpSp>
        <p:nvGrpSpPr>
          <p:cNvPr id="41" name="Group 40"/>
          <p:cNvGrpSpPr/>
          <p:nvPr/>
        </p:nvGrpSpPr>
        <p:grpSpPr>
          <a:xfrm>
            <a:off x="5026314" y="4133346"/>
            <a:ext cx="1995083" cy="1995083"/>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defTabSz="914400"/>
              <a:endParaRPr lang="en-US" sz="1800" b="1" kern="0" dirty="0">
                <a:ln>
                  <a:solidFill>
                    <a:schemeClr val="bg1">
                      <a:alpha val="0"/>
                    </a:schemeClr>
                  </a:solidFill>
                </a:ln>
                <a:solidFill>
                  <a:schemeClr val="bg1"/>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44710"/>
                </a:xfrm>
                <a:prstGeom prst="rect">
                  <a:avLst/>
                </a:prstGeom>
                <a:noFill/>
              </p:spPr>
              <p:txBody>
                <a:bodyPr wrap="square" lIns="0" tIns="0" rIns="0" bIns="0" rtlCol="0">
                  <a:spAutoFit/>
                </a:bodyPr>
                <a:lstStyle/>
                <a:p>
                  <a:pPr>
                    <a:lnSpc>
                      <a:spcPct val="80000"/>
                    </a:lnSpc>
                    <a:spcBef>
                      <a:spcPct val="20000"/>
                    </a:spcBef>
                    <a:buSzPct val="80000"/>
                  </a:pPr>
                  <a:r>
                    <a:rPr lang="en-US" sz="800" dirty="0" smtClean="0">
                      <a:solidFill>
                        <a:schemeClr val="bg1">
                          <a:alpha val="99000"/>
                        </a:schemeClr>
                      </a:solidFill>
                    </a:rPr>
                    <a:t> Raw Data</a:t>
                  </a:r>
                </a:p>
                <a:p>
                  <a:pPr>
                    <a:lnSpc>
                      <a:spcPct val="80000"/>
                    </a:lnSpc>
                    <a:spcBef>
                      <a:spcPct val="20000"/>
                    </a:spcBef>
                    <a:buSzPct val="80000"/>
                  </a:pPr>
                  <a:r>
                    <a:rPr lang="en-US" sz="800" dirty="0" smtClean="0">
                      <a:solidFill>
                        <a:schemeClr val="bg1">
                          <a:alpha val="99000"/>
                        </a:schemeClr>
                      </a:solidFill>
                    </a:rPr>
                    <a:t>“Store it All”</a:t>
                  </a:r>
                </a:p>
                <a:p>
                  <a:pPr>
                    <a:lnSpc>
                      <a:spcPct val="80000"/>
                    </a:lnSpc>
                    <a:spcBef>
                      <a:spcPct val="20000"/>
                    </a:spcBef>
                    <a:buSzPct val="80000"/>
                  </a:pPr>
                  <a:r>
                    <a:rPr lang="en-US" sz="800" dirty="0" smtClean="0">
                      <a:solidFill>
                        <a:schemeClr val="bg1">
                          <a:alpha val="99000"/>
                        </a:schemeClr>
                      </a:solidFill>
                    </a:rPr>
                    <a:t> Cluster</a:t>
                  </a:r>
                  <a:endParaRPr lang="en-US" sz="800" dirty="0">
                    <a:solidFill>
                      <a:schemeClr val="bg1">
                        <a:alpha val="99000"/>
                      </a:schemeClr>
                    </a:solidFill>
                  </a:endParaRP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3600564" y="169835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7" name="TextBox 106"/>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1"/>
                  </a:solidFill>
                </a:rPr>
                <a:t>NEW USER REGISTRY</a:t>
              </a:r>
              <a:endParaRPr lang="en-US" sz="1400" dirty="0">
                <a:ln>
                  <a:solidFill>
                    <a:schemeClr val="bg1">
                      <a:alpha val="0"/>
                    </a:schemeClr>
                  </a:solidFill>
                </a:ln>
                <a:solidFill>
                  <a:schemeClr val="accent1"/>
                </a:solidFill>
              </a:endParaRPr>
            </a:p>
          </p:txBody>
        </p:sp>
      </p:grpSp>
      <p:grpSp>
        <p:nvGrpSpPr>
          <p:cNvPr id="108" name="Group 107"/>
          <p:cNvGrpSpPr/>
          <p:nvPr/>
        </p:nvGrpSpPr>
        <p:grpSpPr>
          <a:xfrm>
            <a:off x="3600564" y="2389628"/>
            <a:ext cx="2011680" cy="411480"/>
            <a:chOff x="3600564" y="2389628"/>
            <a:chExt cx="2011680" cy="411480"/>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TextBox 10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4"/>
                  </a:solidFill>
                </a:rPr>
                <a:t>NEW PURCHASE</a:t>
              </a:r>
              <a:endParaRPr lang="en-US" sz="1400" dirty="0">
                <a:ln>
                  <a:solidFill>
                    <a:schemeClr val="bg1">
                      <a:alpha val="0"/>
                    </a:schemeClr>
                  </a:solidFill>
                </a:ln>
                <a:solidFill>
                  <a:schemeClr val="accent4"/>
                </a:solidFill>
              </a:endParaRPr>
            </a:p>
          </p:txBody>
        </p:sp>
      </p:grpSp>
      <p:grpSp>
        <p:nvGrpSpPr>
          <p:cNvPr id="111" name="Group 110"/>
          <p:cNvGrpSpPr/>
          <p:nvPr/>
        </p:nvGrpSpPr>
        <p:grpSpPr>
          <a:xfrm>
            <a:off x="3600564" y="308090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2"/>
                  </a:solidFill>
                </a:rPr>
                <a:t>NEW PRODUCT</a:t>
              </a:r>
              <a:endParaRPr lang="en-US" sz="1400" dirty="0">
                <a:ln>
                  <a:solidFill>
                    <a:schemeClr val="bg1">
                      <a:alpha val="0"/>
                    </a:schemeClr>
                  </a:solidFill>
                </a:ln>
                <a:solidFill>
                  <a:schemeClr val="accent2"/>
                </a:solidFill>
              </a:endParaRPr>
            </a:p>
          </p:txBody>
        </p:sp>
      </p:grpSp>
      <p:sp>
        <p:nvSpPr>
          <p:cNvPr id="114" name="Right Arrow 113"/>
          <p:cNvSpPr/>
          <p:nvPr/>
        </p:nvSpPr>
        <p:spPr bwMode="auto">
          <a:xfrm>
            <a:off x="6594243"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5" name="Right Arrow 114"/>
          <p:cNvSpPr/>
          <p:nvPr/>
        </p:nvSpPr>
        <p:spPr bwMode="auto">
          <a:xfrm>
            <a:off x="6594243"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ight Arrow 115"/>
          <p:cNvSpPr/>
          <p:nvPr/>
        </p:nvSpPr>
        <p:spPr bwMode="auto">
          <a:xfrm>
            <a:off x="6594243"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2284620" y="1722793"/>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8" name="Group 117"/>
          <p:cNvGrpSpPr/>
          <p:nvPr/>
        </p:nvGrpSpPr>
        <p:grpSpPr>
          <a:xfrm>
            <a:off x="8221363" y="172279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dirty="0" smtClean="0">
                  <a:solidFill>
                    <a:schemeClr val="tx1">
                      <a:lumMod val="90000"/>
                      <a:lumOff val="10000"/>
                      <a:alpha val="99000"/>
                    </a:schemeClr>
                  </a:solidFill>
                </a:rPr>
                <a:t>Data Warehouse</a:t>
              </a:r>
              <a:endParaRPr lang="en-US" sz="1800" dirty="0">
                <a:solidFill>
                  <a:schemeClr val="tx1">
                    <a:lumMod val="90000"/>
                    <a:lumOff val="10000"/>
                    <a:alpha val="99000"/>
                  </a:schemeClr>
                </a:solidFill>
              </a:endParaRPr>
            </a:p>
          </p:txBody>
        </p:sp>
      </p:grpSp>
      <p:sp>
        <p:nvSpPr>
          <p:cNvPr id="121" name="Freeform 32"/>
          <p:cNvSpPr>
            <a:spLocks noEditPoints="1"/>
          </p:cNvSpPr>
          <p:nvPr/>
        </p:nvSpPr>
        <p:spPr bwMode="auto">
          <a:xfrm>
            <a:off x="5727823" y="166544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5727823" y="239482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p:cNvSpPr>
            <a:spLocks noEditPoints="1"/>
          </p:cNvSpPr>
          <p:nvPr/>
        </p:nvSpPr>
        <p:spPr bwMode="auto">
          <a:xfrm>
            <a:off x="5727823" y="312420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4" name="Group 123"/>
          <p:cNvGrpSpPr/>
          <p:nvPr/>
        </p:nvGrpSpPr>
        <p:grpSpPr>
          <a:xfrm>
            <a:off x="2834432" y="4262613"/>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27" name="Straight Arrow Connector 126"/>
          <p:cNvCxnSpPr/>
          <p:nvPr/>
        </p:nvCxnSpPr>
        <p:spPr>
          <a:xfrm>
            <a:off x="3500834" y="373865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3647140" y="3644746"/>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cxnSp>
        <p:nvCxnSpPr>
          <p:cNvPr id="131" name="Straight Arrow Connector 130"/>
          <p:cNvCxnSpPr/>
          <p:nvPr/>
        </p:nvCxnSpPr>
        <p:spPr>
          <a:xfrm>
            <a:off x="3079635" y="373865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7428563" y="4457830"/>
            <a:ext cx="2621945"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endParaRPr lang="en-US" sz="1200" kern="0" dirty="0">
              <a:ln>
                <a:solidFill>
                  <a:schemeClr val="bg1">
                    <a:alpha val="0"/>
                  </a:schemeClr>
                </a:solidFill>
              </a:ln>
              <a:solidFill>
                <a:schemeClr val="bg1"/>
              </a:solidFill>
              <a:cs typeface="Arial"/>
            </a:endParaRPr>
          </a:p>
        </p:txBody>
      </p:sp>
      <p:sp>
        <p:nvSpPr>
          <p:cNvPr id="133" name="Round Same Side Corner Rectangle 73"/>
          <p:cNvSpPr/>
          <p:nvPr/>
        </p:nvSpPr>
        <p:spPr>
          <a:xfrm>
            <a:off x="7428563" y="4457830"/>
            <a:ext cx="1020112"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pPr defTabSz="914400"/>
            <a:r>
              <a:rPr lang="en-US" sz="1200" kern="0" dirty="0" smtClean="0">
                <a:ln>
                  <a:solidFill>
                    <a:schemeClr val="bg1">
                      <a:alpha val="0"/>
                    </a:schemeClr>
                  </a:solidFill>
                </a:ln>
                <a:solidFill>
                  <a:schemeClr val="tx1">
                    <a:lumMod val="90000"/>
                    <a:lumOff val="10000"/>
                    <a:alpha val="99000"/>
                  </a:schemeClr>
                </a:solidFill>
                <a:cs typeface="Arial"/>
              </a:rPr>
              <a:t>How much do views </a:t>
            </a:r>
            <a:br>
              <a:rPr lang="en-US" sz="1200" kern="0" dirty="0" smtClean="0">
                <a:ln>
                  <a:solidFill>
                    <a:schemeClr val="bg1">
                      <a:alpha val="0"/>
                    </a:schemeClr>
                  </a:solidFill>
                </a:ln>
                <a:solidFill>
                  <a:schemeClr val="tx1">
                    <a:lumMod val="90000"/>
                    <a:lumOff val="10000"/>
                    <a:alpha val="99000"/>
                  </a:schemeClr>
                </a:solidFill>
                <a:cs typeface="Arial"/>
              </a:rPr>
            </a:br>
            <a:r>
              <a:rPr lang="en-US" sz="1200" kern="0" dirty="0" smtClean="0">
                <a:ln>
                  <a:solidFill>
                    <a:schemeClr val="bg1">
                      <a:alpha val="0"/>
                    </a:schemeClr>
                  </a:solidFill>
                </a:ln>
                <a:solidFill>
                  <a:schemeClr val="tx1">
                    <a:lumMod val="90000"/>
                    <a:lumOff val="10000"/>
                    <a:alpha val="99000"/>
                  </a:schemeClr>
                </a:solidFill>
                <a:cs typeface="Arial"/>
              </a:rPr>
              <a:t>for certain products increase when our TV ads run?</a:t>
            </a:r>
            <a:endParaRPr lang="en-US" sz="1200" kern="0" dirty="0">
              <a:ln>
                <a:solidFill>
                  <a:schemeClr val="bg1">
                    <a:alpha val="0"/>
                  </a:schemeClr>
                </a:solidFill>
              </a:ln>
              <a:solidFill>
                <a:schemeClr val="tx1">
                  <a:lumMod val="90000"/>
                  <a:lumOff val="10000"/>
                  <a:alpha val="99000"/>
                </a:schemeClr>
              </a:solidFill>
              <a:cs typeface="Aria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50105" y="4492943"/>
            <a:ext cx="1580579" cy="1556767"/>
          </a:xfrm>
          <a:prstGeom prst="rect">
            <a:avLst/>
          </a:prstGeom>
        </p:spPr>
      </p:pic>
      <p:sp>
        <p:nvSpPr>
          <p:cNvPr id="137" name="Right Arrow 136"/>
          <p:cNvSpPr/>
          <p:nvPr/>
        </p:nvSpPr>
        <p:spPr bwMode="auto">
          <a:xfrm rot="16200000">
            <a:off x="8665045" y="404136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9081510" y="4023000"/>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42939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a:t>Understanding the Basics </a:t>
            </a:r>
            <a:br>
              <a:rPr lang="en-US" sz="8000" dirty="0"/>
            </a:br>
            <a:r>
              <a:rPr lang="en-US" sz="4400" dirty="0"/>
              <a:t>Move the </a:t>
            </a:r>
            <a:r>
              <a:rPr lang="en-US" sz="4400" dirty="0" smtClean="0"/>
              <a:t>Compute to </a:t>
            </a:r>
            <a:r>
              <a:rPr lang="en-US" sz="4400" dirty="0"/>
              <a:t>the </a:t>
            </a:r>
            <a:r>
              <a:rPr lang="en-US" sz="4400" dirty="0" smtClean="0"/>
              <a:t>Data</a:t>
            </a:r>
            <a:endParaRPr lang="en-US" sz="4400" dirty="0"/>
          </a:p>
        </p:txBody>
      </p:sp>
    </p:spTree>
    <p:extLst>
      <p:ext uri="{BB962C8B-B14F-4D97-AF65-F5344CB8AC3E}">
        <p14:creationId xmlns:p14="http://schemas.microsoft.com/office/powerpoint/2010/main" val="277534250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304800" y="6096000"/>
            <a:ext cx="2451100" cy="762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4289323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589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Characteristics of </a:t>
            </a:r>
            <a:r>
              <a:rPr lang="en-US" dirty="0" smtClean="0"/>
              <a:t>Big Data</a:t>
            </a:r>
            <a:endParaRPr lang="en-US" dirty="0"/>
          </a:p>
        </p:txBody>
      </p:sp>
      <p:sp>
        <p:nvSpPr>
          <p:cNvPr id="56" name="Round Same Side Corner Rectangle 55"/>
          <p:cNvSpPr/>
          <p:nvPr/>
        </p:nvSpPr>
        <p:spPr>
          <a:xfrm>
            <a:off x="4539879" y="1146067"/>
            <a:ext cx="3108960" cy="3108960"/>
          </a:xfrm>
          <a:prstGeom prst="rect">
            <a:avLst/>
          </a:prstGeom>
          <a:solidFill>
            <a:schemeClr val="accent2"/>
          </a:solidFill>
          <a:ln w="10795" cap="flat" cmpd="sng" algn="ctr">
            <a:noFill/>
            <a:prstDash val="dash"/>
          </a:ln>
          <a:effectLst/>
        </p:spPr>
        <p:txBody>
          <a:bodyPr lIns="91440" tIns="91440" rIns="91440" bIns="91440" rtlCol="0" anchor="b"/>
          <a:lstStyle/>
          <a:p>
            <a:pPr defTabSz="914400"/>
            <a:r>
              <a:rPr lang="en-US" kern="0" dirty="0">
                <a:ln>
                  <a:solidFill>
                    <a:schemeClr val="bg1">
                      <a:alpha val="0"/>
                    </a:schemeClr>
                  </a:solidFill>
                </a:ln>
                <a:solidFill>
                  <a:schemeClr val="bg1"/>
                </a:solidFill>
                <a:latin typeface="Segoe UI Light" pitchFamily="34" charset="0"/>
                <a:cs typeface="Arial"/>
              </a:rPr>
              <a:t>Large Data Volumes</a:t>
            </a:r>
          </a:p>
        </p:txBody>
      </p:sp>
      <p:grpSp>
        <p:nvGrpSpPr>
          <p:cNvPr id="9" name="Group 8"/>
          <p:cNvGrpSpPr/>
          <p:nvPr/>
        </p:nvGrpSpPr>
        <p:grpSpPr>
          <a:xfrm>
            <a:off x="1328933" y="2746267"/>
            <a:ext cx="3108960" cy="1508760"/>
            <a:chOff x="554233" y="2746267"/>
            <a:chExt cx="3108960" cy="1508760"/>
          </a:xfrm>
        </p:grpSpPr>
        <p:sp>
          <p:nvSpPr>
            <p:cNvPr id="74" name="Round Same Side Corner Rectangle 73"/>
            <p:cNvSpPr/>
            <p:nvPr/>
          </p:nvSpPr>
          <p:spPr>
            <a:xfrm>
              <a:off x="554233"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defTabSz="914400">
                <a:lnSpc>
                  <a:spcPct val="80000"/>
                </a:lnSpc>
              </a:pPr>
              <a:r>
                <a:rPr lang="en-US" sz="2200" kern="0" spc="-100" dirty="0" smtClean="0">
                  <a:ln>
                    <a:solidFill>
                      <a:schemeClr val="bg1">
                        <a:alpha val="0"/>
                      </a:schemeClr>
                    </a:solidFill>
                  </a:ln>
                  <a:solidFill>
                    <a:schemeClr val="bg1"/>
                  </a:solidFill>
                  <a:latin typeface="Segoe UI Light" pitchFamily="34" charset="0"/>
                  <a:cs typeface="Arial"/>
                </a:rPr>
                <a:t>Non-traditional Data </a:t>
              </a:r>
              <a:r>
                <a:rPr lang="en-US" sz="2200" kern="0" spc="-100" dirty="0">
                  <a:ln>
                    <a:solidFill>
                      <a:schemeClr val="bg1">
                        <a:alpha val="0"/>
                      </a:schemeClr>
                    </a:solidFill>
                  </a:ln>
                  <a:solidFill>
                    <a:schemeClr val="bg1"/>
                  </a:solidFill>
                  <a:latin typeface="Segoe UI Light" pitchFamily="34" charset="0"/>
                  <a:cs typeface="Arial"/>
                </a:rPr>
                <a:t>Types</a:t>
              </a:r>
            </a:p>
          </p:txBody>
        </p:sp>
        <p:pic>
          <p:nvPicPr>
            <p:cNvPr id="117" name="Picture 116" descr="non.png"/>
            <p:cNvPicPr>
              <a:picLocks noChangeAspect="1"/>
            </p:cNvPicPr>
            <p:nvPr/>
          </p:nvPicPr>
          <p:blipFill>
            <a:blip r:embed="rId7" cstate="print"/>
            <a:stretch>
              <a:fillRect/>
            </a:stretch>
          </p:blipFill>
          <p:spPr>
            <a:xfrm>
              <a:off x="1454031" y="2978568"/>
              <a:ext cx="1309364" cy="741172"/>
            </a:xfrm>
            <a:prstGeom prst="rect">
              <a:avLst/>
            </a:prstGeom>
            <a:effectLst/>
          </p:spPr>
        </p:pic>
      </p:grpSp>
      <p:sp>
        <p:nvSpPr>
          <p:cNvPr id="134" name="Isosceles Triangle 133"/>
          <p:cNvSpPr/>
          <p:nvPr/>
        </p:nvSpPr>
        <p:spPr bwMode="auto">
          <a:xfrm rot="10800000">
            <a:off x="1328932" y="4255027"/>
            <a:ext cx="9526666" cy="572027"/>
          </a:xfrm>
          <a:prstGeom prst="triangle">
            <a:avLst/>
          </a:prstGeom>
          <a:solidFill>
            <a:schemeClr val="bg2">
              <a:lumMod val="90000"/>
            </a:schemeClr>
          </a:solidFill>
          <a:ln>
            <a:no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35" name="Round Same Side Corner Rectangle 73"/>
          <p:cNvSpPr/>
          <p:nvPr/>
        </p:nvSpPr>
        <p:spPr>
          <a:xfrm>
            <a:off x="1328932" y="4933861"/>
            <a:ext cx="9526666" cy="1645920"/>
          </a:xfrm>
          <a:prstGeom prst="rect">
            <a:avLst/>
          </a:prstGeom>
          <a:solidFill>
            <a:schemeClr val="accent4"/>
          </a:solidFill>
          <a:ln w="10795" cap="flat" cmpd="sng" algn="ctr">
            <a:noFill/>
            <a:prstDash val="dash"/>
          </a:ln>
          <a:effectLst/>
        </p:spPr>
        <p:txBody>
          <a:bodyPr lIns="91440" tIns="91440" rIns="91440" bIns="91440" rtlCol="0" anchor="ctr" anchorCtr="0"/>
          <a:lstStyle/>
          <a:p>
            <a:pPr lvl="0" defTabSz="914400">
              <a:defRPr/>
            </a:pPr>
            <a:r>
              <a:rPr lang="en-US" sz="3600" kern="0" dirty="0">
                <a:ln>
                  <a:solidFill>
                    <a:schemeClr val="bg1">
                      <a:alpha val="0"/>
                    </a:schemeClr>
                  </a:solidFill>
                </a:ln>
                <a:solidFill>
                  <a:schemeClr val="bg1"/>
                </a:solidFill>
                <a:latin typeface="Segoe UI Light" pitchFamily="34" charset="0"/>
                <a:cs typeface="Arial"/>
              </a:rPr>
              <a:t>New Questions &amp; New Insights</a:t>
            </a:r>
          </a:p>
        </p:txBody>
      </p:sp>
      <p:pic>
        <p:nvPicPr>
          <p:cNvPr id="137" name="Picture 136" descr="QI.png"/>
          <p:cNvPicPr>
            <a:picLocks noChangeAspect="1"/>
          </p:cNvPicPr>
          <p:nvPr/>
        </p:nvPicPr>
        <p:blipFill>
          <a:blip r:embed="rId8" cstate="print">
            <a:biLevel thresh="25000"/>
            <a:extLst>
              <a:ext uri="{BEBA8EAE-BF5A-486C-A8C5-ECC9F3942E4B}">
                <a14:imgProps xmlns:a14="http://schemas.microsoft.com/office/drawing/2010/main">
                  <a14:imgLayer r:embed="rId9">
                    <a14:imgEffect>
                      <a14:colorTemperature colorTemp="5300"/>
                    </a14:imgEffect>
                    <a14:imgEffect>
                      <a14:saturation sat="200000"/>
                    </a14:imgEffect>
                  </a14:imgLayer>
                </a14:imgProps>
              </a:ext>
            </a:extLst>
          </a:blip>
          <a:stretch>
            <a:fillRect/>
          </a:stretch>
        </p:blipFill>
        <p:spPr>
          <a:xfrm>
            <a:off x="8072163" y="5069469"/>
            <a:ext cx="1799961" cy="1408035"/>
          </a:xfrm>
          <a:prstGeom prst="rect">
            <a:avLst/>
          </a:prstGeom>
          <a:effectLst/>
        </p:spPr>
      </p:pic>
      <p:grpSp>
        <p:nvGrpSpPr>
          <p:cNvPr id="10" name="Group 9"/>
          <p:cNvGrpSpPr/>
          <p:nvPr/>
        </p:nvGrpSpPr>
        <p:grpSpPr>
          <a:xfrm>
            <a:off x="7746638" y="1146067"/>
            <a:ext cx="3108960" cy="1508760"/>
            <a:chOff x="7999412" y="1146067"/>
            <a:chExt cx="3108960" cy="1508760"/>
          </a:xfrm>
        </p:grpSpPr>
        <p:sp>
          <p:nvSpPr>
            <p:cNvPr id="48" name="Round Same Side Corner Rectangle 73"/>
            <p:cNvSpPr/>
            <p:nvPr/>
          </p:nvSpPr>
          <p:spPr>
            <a:xfrm>
              <a:off x="7999412"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r>
                <a:rPr lang="en-US" kern="0" dirty="0">
                  <a:ln>
                    <a:solidFill>
                      <a:schemeClr val="bg1">
                        <a:alpha val="0"/>
                      </a:schemeClr>
                    </a:solidFill>
                  </a:ln>
                  <a:solidFill>
                    <a:schemeClr val="bg1"/>
                  </a:solidFill>
                  <a:latin typeface="Segoe UI Light" pitchFamily="34" charset="0"/>
                  <a:cs typeface="Arial"/>
                </a:rPr>
                <a:t>New Technologies</a:t>
              </a:r>
            </a:p>
          </p:txBody>
        </p:sp>
        <p:sp>
          <p:nvSpPr>
            <p:cNvPr id="33" name="Freeform 84"/>
            <p:cNvSpPr>
              <a:spLocks noEditPoints="1"/>
            </p:cNvSpPr>
            <p:nvPr/>
          </p:nvSpPr>
          <p:spPr bwMode="black">
            <a:xfrm>
              <a:off x="9224918" y="1324631"/>
              <a:ext cx="657948" cy="78652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35" name="Freeform 83"/>
          <p:cNvSpPr>
            <a:spLocks noEditPoints="1"/>
          </p:cNvSpPr>
          <p:nvPr/>
        </p:nvSpPr>
        <p:spPr bwMode="black">
          <a:xfrm>
            <a:off x="5324410" y="1711236"/>
            <a:ext cx="1529802" cy="161490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8" name="Group 7"/>
          <p:cNvGrpSpPr/>
          <p:nvPr/>
        </p:nvGrpSpPr>
        <p:grpSpPr>
          <a:xfrm>
            <a:off x="1328933" y="1146067"/>
            <a:ext cx="3108960" cy="1508760"/>
            <a:chOff x="554233" y="1146067"/>
            <a:chExt cx="3108960" cy="1508760"/>
          </a:xfrm>
        </p:grpSpPr>
        <p:sp>
          <p:nvSpPr>
            <p:cNvPr id="45" name="Round Same Side Corner Rectangle 73"/>
            <p:cNvSpPr/>
            <p:nvPr/>
          </p:nvSpPr>
          <p:spPr>
            <a:xfrm>
              <a:off x="554233" y="1146067"/>
              <a:ext cx="3108960" cy="1508760"/>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r>
                <a:rPr lang="en-US" kern="0" dirty="0">
                  <a:ln>
                    <a:solidFill>
                      <a:schemeClr val="bg1">
                        <a:alpha val="0"/>
                      </a:schemeClr>
                    </a:solidFill>
                  </a:ln>
                  <a:solidFill>
                    <a:schemeClr val="bg1"/>
                  </a:solidFill>
                  <a:latin typeface="Segoe UI Light" pitchFamily="34" charset="0"/>
                  <a:cs typeface="Arial"/>
                </a:rPr>
                <a:t>New Data Sources </a:t>
              </a:r>
            </a:p>
          </p:txBody>
        </p:sp>
        <p:sp>
          <p:nvSpPr>
            <p:cNvPr id="36" name="Freeform 7"/>
            <p:cNvSpPr>
              <a:spLocks/>
            </p:cNvSpPr>
            <p:nvPr/>
          </p:nvSpPr>
          <p:spPr bwMode="auto">
            <a:xfrm>
              <a:off x="1545628" y="1451631"/>
              <a:ext cx="1126170" cy="600921"/>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746638" y="2746267"/>
            <a:ext cx="3108960" cy="1508760"/>
            <a:chOff x="7999412" y="2746267"/>
            <a:chExt cx="3108960" cy="1508760"/>
          </a:xfrm>
        </p:grpSpPr>
        <p:sp>
          <p:nvSpPr>
            <p:cNvPr id="49" name="Round Same Side Corner Rectangle 73"/>
            <p:cNvSpPr/>
            <p:nvPr/>
          </p:nvSpPr>
          <p:spPr>
            <a:xfrm>
              <a:off x="7999412" y="2746267"/>
              <a:ext cx="3108960" cy="1508760"/>
            </a:xfrm>
            <a:prstGeom prst="rect">
              <a:avLst/>
            </a:prstGeom>
            <a:solidFill>
              <a:schemeClr val="accent2"/>
            </a:solidFill>
            <a:ln w="10795" cap="flat" cmpd="sng" algn="ctr">
              <a:noFill/>
              <a:prstDash val="dash"/>
            </a:ln>
            <a:effectLst/>
          </p:spPr>
          <p:txBody>
            <a:bodyPr lIns="91440" tIns="91440" rIns="0" bIns="91440" rtlCol="0" anchor="b"/>
            <a:lstStyle/>
            <a:p>
              <a:pPr defTabSz="914400">
                <a:lnSpc>
                  <a:spcPct val="80000"/>
                </a:lnSpc>
              </a:pPr>
              <a:r>
                <a:rPr lang="en-US" kern="0" dirty="0">
                  <a:ln>
                    <a:solidFill>
                      <a:schemeClr val="bg1">
                        <a:alpha val="0"/>
                      </a:schemeClr>
                    </a:solidFill>
                  </a:ln>
                  <a:solidFill>
                    <a:schemeClr val="bg1"/>
                  </a:solidFill>
                  <a:latin typeface="Segoe UI Light" pitchFamily="34" charset="0"/>
                  <a:cs typeface="Arial"/>
                </a:rPr>
                <a:t>New Economics</a:t>
              </a:r>
            </a:p>
          </p:txBody>
        </p:sp>
        <p:sp>
          <p:nvSpPr>
            <p:cNvPr id="7" name="Freeform 27"/>
            <p:cNvSpPr>
              <a:spLocks noEditPoints="1"/>
            </p:cNvSpPr>
            <p:nvPr/>
          </p:nvSpPr>
          <p:spPr bwMode="auto">
            <a:xfrm>
              <a:off x="9072620" y="3001186"/>
              <a:ext cx="962545" cy="673321"/>
            </a:xfrm>
            <a:custGeom>
              <a:avLst/>
              <a:gdLst>
                <a:gd name="T0" fmla="*/ 30 w 176"/>
                <a:gd name="T1" fmla="*/ 0 h 123"/>
                <a:gd name="T2" fmla="*/ 0 w 176"/>
                <a:gd name="T3" fmla="*/ 31 h 123"/>
                <a:gd name="T4" fmla="*/ 0 w 176"/>
                <a:gd name="T5" fmla="*/ 93 h 123"/>
                <a:gd name="T6" fmla="*/ 30 w 176"/>
                <a:gd name="T7" fmla="*/ 123 h 123"/>
                <a:gd name="T8" fmla="*/ 176 w 176"/>
                <a:gd name="T9" fmla="*/ 123 h 123"/>
                <a:gd name="T10" fmla="*/ 176 w 176"/>
                <a:gd name="T11" fmla="*/ 0 h 123"/>
                <a:gd name="T12" fmla="*/ 30 w 176"/>
                <a:gd name="T13" fmla="*/ 0 h 123"/>
                <a:gd name="T14" fmla="*/ 21 w 176"/>
                <a:gd name="T15" fmla="*/ 69 h 123"/>
                <a:gd name="T16" fmla="*/ 13 w 176"/>
                <a:gd name="T17" fmla="*/ 61 h 123"/>
                <a:gd name="T18" fmla="*/ 21 w 176"/>
                <a:gd name="T19" fmla="*/ 54 h 123"/>
                <a:gd name="T20" fmla="*/ 28 w 176"/>
                <a:gd name="T21" fmla="*/ 61 h 123"/>
                <a:gd name="T22" fmla="*/ 21 w 176"/>
                <a:gd name="T23" fmla="*/ 69 h 123"/>
                <a:gd name="T24" fmla="*/ 106 w 176"/>
                <a:gd name="T25" fmla="*/ 96 h 123"/>
                <a:gd name="T26" fmla="*/ 106 w 176"/>
                <a:gd name="T27" fmla="*/ 108 h 123"/>
                <a:gd name="T28" fmla="*/ 99 w 176"/>
                <a:gd name="T29" fmla="*/ 108 h 123"/>
                <a:gd name="T30" fmla="*/ 99 w 176"/>
                <a:gd name="T31" fmla="*/ 96 h 123"/>
                <a:gd name="T32" fmla="*/ 82 w 176"/>
                <a:gd name="T33" fmla="*/ 91 h 123"/>
                <a:gd name="T34" fmla="*/ 85 w 176"/>
                <a:gd name="T35" fmla="*/ 84 h 123"/>
                <a:gd name="T36" fmla="*/ 101 w 176"/>
                <a:gd name="T37" fmla="*/ 89 h 123"/>
                <a:gd name="T38" fmla="*/ 114 w 176"/>
                <a:gd name="T39" fmla="*/ 77 h 123"/>
                <a:gd name="T40" fmla="*/ 101 w 176"/>
                <a:gd name="T41" fmla="*/ 64 h 123"/>
                <a:gd name="T42" fmla="*/ 83 w 176"/>
                <a:gd name="T43" fmla="*/ 44 h 123"/>
                <a:gd name="T44" fmla="*/ 100 w 176"/>
                <a:gd name="T45" fmla="*/ 26 h 123"/>
                <a:gd name="T46" fmla="*/ 100 w 176"/>
                <a:gd name="T47" fmla="*/ 15 h 123"/>
                <a:gd name="T48" fmla="*/ 107 w 176"/>
                <a:gd name="T49" fmla="*/ 15 h 123"/>
                <a:gd name="T50" fmla="*/ 107 w 176"/>
                <a:gd name="T51" fmla="*/ 26 h 123"/>
                <a:gd name="T52" fmla="*/ 122 w 176"/>
                <a:gd name="T53" fmla="*/ 30 h 123"/>
                <a:gd name="T54" fmla="*/ 119 w 176"/>
                <a:gd name="T55" fmla="*/ 37 h 123"/>
                <a:gd name="T56" fmla="*/ 105 w 176"/>
                <a:gd name="T57" fmla="*/ 33 h 123"/>
                <a:gd name="T58" fmla="*/ 93 w 176"/>
                <a:gd name="T59" fmla="*/ 43 h 123"/>
                <a:gd name="T60" fmla="*/ 107 w 176"/>
                <a:gd name="T61" fmla="*/ 56 h 123"/>
                <a:gd name="T62" fmla="*/ 124 w 176"/>
                <a:gd name="T63" fmla="*/ 77 h 123"/>
                <a:gd name="T64" fmla="*/ 106 w 176"/>
                <a:gd name="T6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6" h="123">
                  <a:moveTo>
                    <a:pt x="30" y="0"/>
                  </a:moveTo>
                  <a:cubicBezTo>
                    <a:pt x="30" y="0"/>
                    <a:pt x="30" y="0"/>
                    <a:pt x="0" y="31"/>
                  </a:cubicBezTo>
                  <a:cubicBezTo>
                    <a:pt x="0" y="31"/>
                    <a:pt x="0" y="31"/>
                    <a:pt x="0" y="93"/>
                  </a:cubicBezTo>
                  <a:cubicBezTo>
                    <a:pt x="0" y="93"/>
                    <a:pt x="0" y="93"/>
                    <a:pt x="30" y="123"/>
                  </a:cubicBezTo>
                  <a:cubicBezTo>
                    <a:pt x="30" y="123"/>
                    <a:pt x="30" y="123"/>
                    <a:pt x="176" y="123"/>
                  </a:cubicBezTo>
                  <a:cubicBezTo>
                    <a:pt x="176" y="0"/>
                    <a:pt x="176" y="0"/>
                    <a:pt x="176" y="0"/>
                  </a:cubicBezTo>
                  <a:cubicBezTo>
                    <a:pt x="176" y="0"/>
                    <a:pt x="176" y="0"/>
                    <a:pt x="30" y="0"/>
                  </a:cubicBezTo>
                  <a:close/>
                  <a:moveTo>
                    <a:pt x="21" y="69"/>
                  </a:moveTo>
                  <a:cubicBezTo>
                    <a:pt x="16" y="69"/>
                    <a:pt x="13" y="66"/>
                    <a:pt x="13" y="61"/>
                  </a:cubicBezTo>
                  <a:cubicBezTo>
                    <a:pt x="13" y="57"/>
                    <a:pt x="16" y="54"/>
                    <a:pt x="21" y="54"/>
                  </a:cubicBezTo>
                  <a:cubicBezTo>
                    <a:pt x="25" y="54"/>
                    <a:pt x="28" y="57"/>
                    <a:pt x="28" y="61"/>
                  </a:cubicBezTo>
                  <a:cubicBezTo>
                    <a:pt x="28" y="66"/>
                    <a:pt x="25" y="69"/>
                    <a:pt x="21" y="69"/>
                  </a:cubicBezTo>
                  <a:close/>
                  <a:moveTo>
                    <a:pt x="106" y="96"/>
                  </a:moveTo>
                  <a:cubicBezTo>
                    <a:pt x="106" y="108"/>
                    <a:pt x="106" y="108"/>
                    <a:pt x="106" y="108"/>
                  </a:cubicBezTo>
                  <a:cubicBezTo>
                    <a:pt x="99" y="108"/>
                    <a:pt x="99" y="108"/>
                    <a:pt x="99" y="108"/>
                  </a:cubicBezTo>
                  <a:cubicBezTo>
                    <a:pt x="99" y="96"/>
                    <a:pt x="99" y="96"/>
                    <a:pt x="99" y="96"/>
                  </a:cubicBezTo>
                  <a:cubicBezTo>
                    <a:pt x="93" y="96"/>
                    <a:pt x="86" y="94"/>
                    <a:pt x="82" y="91"/>
                  </a:cubicBezTo>
                  <a:cubicBezTo>
                    <a:pt x="85" y="84"/>
                    <a:pt x="85" y="84"/>
                    <a:pt x="85" y="84"/>
                  </a:cubicBezTo>
                  <a:cubicBezTo>
                    <a:pt x="89" y="86"/>
                    <a:pt x="94" y="89"/>
                    <a:pt x="101" y="89"/>
                  </a:cubicBezTo>
                  <a:cubicBezTo>
                    <a:pt x="109" y="89"/>
                    <a:pt x="114" y="84"/>
                    <a:pt x="114" y="77"/>
                  </a:cubicBezTo>
                  <a:cubicBezTo>
                    <a:pt x="114" y="71"/>
                    <a:pt x="110" y="67"/>
                    <a:pt x="101" y="64"/>
                  </a:cubicBezTo>
                  <a:cubicBezTo>
                    <a:pt x="90" y="59"/>
                    <a:pt x="83" y="54"/>
                    <a:pt x="83" y="44"/>
                  </a:cubicBezTo>
                  <a:cubicBezTo>
                    <a:pt x="83" y="35"/>
                    <a:pt x="89" y="28"/>
                    <a:pt x="100" y="26"/>
                  </a:cubicBezTo>
                  <a:cubicBezTo>
                    <a:pt x="100" y="15"/>
                    <a:pt x="100" y="15"/>
                    <a:pt x="100" y="15"/>
                  </a:cubicBezTo>
                  <a:cubicBezTo>
                    <a:pt x="107" y="15"/>
                    <a:pt x="107" y="15"/>
                    <a:pt x="107" y="15"/>
                  </a:cubicBezTo>
                  <a:cubicBezTo>
                    <a:pt x="107" y="26"/>
                    <a:pt x="107" y="26"/>
                    <a:pt x="107" y="26"/>
                  </a:cubicBezTo>
                  <a:cubicBezTo>
                    <a:pt x="114" y="26"/>
                    <a:pt x="118" y="28"/>
                    <a:pt x="122" y="30"/>
                  </a:cubicBezTo>
                  <a:cubicBezTo>
                    <a:pt x="119" y="37"/>
                    <a:pt x="119" y="37"/>
                    <a:pt x="119" y="37"/>
                  </a:cubicBezTo>
                  <a:cubicBezTo>
                    <a:pt x="116" y="36"/>
                    <a:pt x="112" y="33"/>
                    <a:pt x="105" y="33"/>
                  </a:cubicBezTo>
                  <a:cubicBezTo>
                    <a:pt x="96" y="33"/>
                    <a:pt x="93" y="38"/>
                    <a:pt x="93" y="43"/>
                  </a:cubicBezTo>
                  <a:cubicBezTo>
                    <a:pt x="93" y="49"/>
                    <a:pt x="97" y="52"/>
                    <a:pt x="107" y="56"/>
                  </a:cubicBezTo>
                  <a:cubicBezTo>
                    <a:pt x="118" y="61"/>
                    <a:pt x="124" y="66"/>
                    <a:pt x="124" y="77"/>
                  </a:cubicBezTo>
                  <a:cubicBezTo>
                    <a:pt x="124" y="86"/>
                    <a:pt x="118" y="94"/>
                    <a:pt x="106"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71034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err="1" smtClean="0"/>
              <a:t>MapReduce</a:t>
            </a:r>
            <a:endParaRPr lang="en-US" sz="4400" dirty="0"/>
          </a:p>
        </p:txBody>
      </p:sp>
    </p:spTree>
    <p:extLst>
      <p:ext uri="{BB962C8B-B14F-4D97-AF65-F5344CB8AC3E}">
        <p14:creationId xmlns:p14="http://schemas.microsoft.com/office/powerpoint/2010/main" val="7401109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FIRST, STORE THE DATA</a:t>
            </a:r>
            <a:endParaRPr lang="en-US" sz="2000" b="1" dirty="0">
              <a:ln>
                <a:solidFill>
                  <a:schemeClr val="bg1">
                    <a:alpha val="0"/>
                  </a:schemeClr>
                </a:solidFill>
              </a:ln>
              <a:solidFill>
                <a:srgbClr val="595959"/>
              </a:solidFill>
            </a:endParaRPr>
          </a:p>
        </p:txBody>
      </p:sp>
      <p:sp>
        <p:nvSpPr>
          <p:cNvPr id="183" name="Rectangle 182"/>
          <p:cNvSpPr/>
          <p:nvPr/>
        </p:nvSpPr>
        <p:spPr bwMode="auto">
          <a:xfrm>
            <a:off x="6048650" y="1880655"/>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82" name="Group 181"/>
          <p:cNvGrpSpPr/>
          <p:nvPr/>
        </p:nvGrpSpPr>
        <p:grpSpPr>
          <a:xfrm>
            <a:off x="6357386" y="4114800"/>
            <a:ext cx="1481737" cy="1717518"/>
            <a:chOff x="6116086" y="4114800"/>
            <a:chExt cx="1481737" cy="1717518"/>
          </a:xfrm>
        </p:grpSpPr>
        <p:grpSp>
          <p:nvGrpSpPr>
            <p:cNvPr id="174" name="Group 173"/>
            <p:cNvGrpSpPr/>
            <p:nvPr/>
          </p:nvGrpSpPr>
          <p:grpSpPr>
            <a:xfrm>
              <a:off x="6116086" y="4114800"/>
              <a:ext cx="1481737" cy="1717518"/>
              <a:chOff x="6116086" y="4114800"/>
              <a:chExt cx="1481737" cy="1717518"/>
            </a:xfrm>
          </p:grpSpPr>
          <p:sp>
            <p:nvSpPr>
              <p:cNvPr id="149" name="TextBox 148"/>
              <p:cNvSpPr txBox="1"/>
              <p:nvPr/>
            </p:nvSpPr>
            <p:spPr>
              <a:xfrm>
                <a:off x="6424026"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1" name="Group 180"/>
          <p:cNvGrpSpPr/>
          <p:nvPr/>
        </p:nvGrpSpPr>
        <p:grpSpPr>
          <a:xfrm>
            <a:off x="8216531" y="2028969"/>
            <a:ext cx="1481737" cy="1717518"/>
            <a:chOff x="7975231" y="2028969"/>
            <a:chExt cx="1481737" cy="1717518"/>
          </a:xfrm>
        </p:grpSpPr>
        <p:grpSp>
          <p:nvGrpSpPr>
            <p:cNvPr id="177" name="Group 176"/>
            <p:cNvGrpSpPr/>
            <p:nvPr/>
          </p:nvGrpSpPr>
          <p:grpSpPr>
            <a:xfrm>
              <a:off x="7975231" y="2028969"/>
              <a:ext cx="1481737" cy="1717518"/>
              <a:chOff x="7975231" y="2028969"/>
              <a:chExt cx="1481737" cy="1717518"/>
            </a:xfrm>
          </p:grpSpPr>
          <p:sp>
            <p:nvSpPr>
              <p:cNvPr id="129" name="TextBox 128"/>
              <p:cNvSpPr txBox="1"/>
              <p:nvPr/>
            </p:nvSpPr>
            <p:spPr>
              <a:xfrm>
                <a:off x="8283171"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8" name="Group 177"/>
          <p:cNvGrpSpPr/>
          <p:nvPr/>
        </p:nvGrpSpPr>
        <p:grpSpPr>
          <a:xfrm>
            <a:off x="6357386" y="2028969"/>
            <a:ext cx="1481737" cy="1717518"/>
            <a:chOff x="6116086" y="2028969"/>
            <a:chExt cx="1481737" cy="1717518"/>
          </a:xfrm>
        </p:grpSpPr>
        <p:sp>
          <p:nvSpPr>
            <p:cNvPr id="66" name="TextBox 65"/>
            <p:cNvSpPr txBox="1"/>
            <p:nvPr/>
          </p:nvSpPr>
          <p:spPr>
            <a:xfrm>
              <a:off x="6424026" y="3464423"/>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custDataLst>
              <p:tags r:id="rId2"/>
            </p:custDataLst>
          </p:nvPr>
        </p:nvSpPr>
        <p:spPr>
          <a:xfrm>
            <a:off x="519112" y="228600"/>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r>
              <a:rPr lang="en-US" dirty="0" smtClean="0"/>
              <a:t>?</a:t>
            </a:r>
            <a:endParaRPr lang="en-US" sz="3600" dirty="0">
              <a:solidFill>
                <a:schemeClr val="accent4"/>
              </a:solidFill>
            </a:endParaRPr>
          </a:p>
        </p:txBody>
      </p:sp>
      <p:sp>
        <p:nvSpPr>
          <p:cNvPr id="4" name="Right Arrow 3"/>
          <p:cNvSpPr/>
          <p:nvPr/>
        </p:nvSpPr>
        <p:spPr bwMode="auto">
          <a:xfrm>
            <a:off x="3849473"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 name="Group 10"/>
          <p:cNvGrpSpPr/>
          <p:nvPr/>
        </p:nvGrpSpPr>
        <p:grpSpPr>
          <a:xfrm>
            <a:off x="2220028" y="2805422"/>
            <a:ext cx="1292057" cy="1873534"/>
            <a:chOff x="1789900" y="2805422"/>
            <a:chExt cx="1292057" cy="1873534"/>
          </a:xfrm>
        </p:grpSpPr>
        <p:sp>
          <p:nvSpPr>
            <p:cNvPr id="78" name="TextBox 77"/>
            <p:cNvSpPr txBox="1"/>
            <p:nvPr/>
          </p:nvSpPr>
          <p:spPr>
            <a:xfrm>
              <a:off x="2010919" y="4432735"/>
              <a:ext cx="850018" cy="246221"/>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Files</a:t>
              </a: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04" name="Freeform 27"/>
          <p:cNvSpPr>
            <a:spLocks noEditPoints="1"/>
          </p:cNvSpPr>
          <p:nvPr/>
        </p:nvSpPr>
        <p:spPr bwMode="auto">
          <a:xfrm>
            <a:off x="701900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7"/>
          <p:cNvSpPr>
            <a:spLocks noEditPoints="1"/>
          </p:cNvSpPr>
          <p:nvPr/>
        </p:nvSpPr>
        <p:spPr bwMode="auto">
          <a:xfrm>
            <a:off x="738821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27"/>
          <p:cNvSpPr>
            <a:spLocks noEditPoints="1"/>
          </p:cNvSpPr>
          <p:nvPr/>
        </p:nvSpPr>
        <p:spPr bwMode="auto">
          <a:xfrm>
            <a:off x="887814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27"/>
          <p:cNvSpPr>
            <a:spLocks noEditPoints="1"/>
          </p:cNvSpPr>
          <p:nvPr/>
        </p:nvSpPr>
        <p:spPr bwMode="auto">
          <a:xfrm>
            <a:off x="924736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noEditPoints="1"/>
          </p:cNvSpPr>
          <p:nvPr/>
        </p:nvSpPr>
        <p:spPr bwMode="auto">
          <a:xfrm>
            <a:off x="924736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27"/>
          <p:cNvSpPr>
            <a:spLocks noEditPoints="1"/>
          </p:cNvSpPr>
          <p:nvPr/>
        </p:nvSpPr>
        <p:spPr bwMode="auto">
          <a:xfrm>
            <a:off x="701900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27"/>
          <p:cNvSpPr>
            <a:spLocks noEditPoints="1"/>
          </p:cNvSpPr>
          <p:nvPr/>
        </p:nvSpPr>
        <p:spPr bwMode="auto">
          <a:xfrm>
            <a:off x="738821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5" name="Group 174"/>
          <p:cNvGrpSpPr/>
          <p:nvPr/>
        </p:nvGrpSpPr>
        <p:grpSpPr>
          <a:xfrm>
            <a:off x="8216531" y="4114800"/>
            <a:ext cx="1481737" cy="1717518"/>
            <a:chOff x="7975231" y="4114800"/>
            <a:chExt cx="1481737" cy="1717518"/>
          </a:xfrm>
        </p:grpSpPr>
        <p:sp>
          <p:nvSpPr>
            <p:cNvPr id="169" name="TextBox 168"/>
            <p:cNvSpPr txBox="1"/>
            <p:nvPr/>
          </p:nvSpPr>
          <p:spPr>
            <a:xfrm>
              <a:off x="8283171" y="5550254"/>
              <a:ext cx="973758" cy="282064"/>
            </a:xfrm>
            <a:prstGeom prst="rect">
              <a:avLst/>
            </a:prstGeom>
            <a:noFill/>
          </p:spPr>
          <p:txBody>
            <a:bodyPr wrap="square" lIns="0" tIns="0" rIns="0" bIns="0" rtlCol="0">
              <a:spAutoFit/>
            </a:bodyPr>
            <a:lstStyle/>
            <a:p>
              <a:pPr algn="ctr">
                <a:lnSpc>
                  <a:spcPct val="80000"/>
                </a:lnSpc>
                <a:spcBef>
                  <a:spcPct val="20000"/>
                </a:spcBef>
                <a:buSzPct val="80000"/>
              </a:pPr>
              <a:r>
                <a:rPr lang="en-US" sz="2000" dirty="0" smtClean="0">
                  <a:solidFill>
                    <a:schemeClr val="tx1">
                      <a:lumMod val="75000"/>
                      <a:lumOff val="25000"/>
                      <a:alpha val="99000"/>
                    </a:schemeClr>
                  </a:solidFill>
                </a:rPr>
                <a:t>Server</a:t>
              </a: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08933"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27"/>
          <p:cNvSpPr>
            <a:spLocks noEditPoints="1"/>
          </p:cNvSpPr>
          <p:nvPr/>
        </p:nvSpPr>
        <p:spPr bwMode="auto">
          <a:xfrm>
            <a:off x="850893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27"/>
          <p:cNvSpPr>
            <a:spLocks noEditPoints="1"/>
          </p:cNvSpPr>
          <p:nvPr/>
        </p:nvSpPr>
        <p:spPr bwMode="auto">
          <a:xfrm>
            <a:off x="887814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noEditPoints="1"/>
          </p:cNvSpPr>
          <p:nvPr/>
        </p:nvSpPr>
        <p:spPr bwMode="auto">
          <a:xfrm>
            <a:off x="850893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noEditPoints="1"/>
          </p:cNvSpPr>
          <p:nvPr/>
        </p:nvSpPr>
        <p:spPr bwMode="auto">
          <a:xfrm>
            <a:off x="887814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noEditPoints="1"/>
          </p:cNvSpPr>
          <p:nvPr/>
        </p:nvSpPr>
        <p:spPr bwMode="auto">
          <a:xfrm>
            <a:off x="924736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15914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178"/>
                                        </p:tgtEl>
                                        <p:attrNameLst>
                                          <p:attrName>style.visibility</p:attrName>
                                        </p:attrNameLst>
                                      </p:cBhvr>
                                      <p:to>
                                        <p:strVal val="visible"/>
                                      </p:to>
                                    </p:set>
                                    <p:animEffect transition="in" filter="fade">
                                      <p:cBhvr>
                                        <p:cTn id="10" dur="500"/>
                                        <p:tgtEl>
                                          <p:spTgt spid="178"/>
                                        </p:tgtEl>
                                      </p:cBhvr>
                                    </p:animEffect>
                                  </p:childTnLst>
                                </p:cTn>
                              </p:par>
                              <p:par>
                                <p:cTn id="11" presetID="10" presetClass="entr" presetSubtype="0" fill="hold" nodeType="withEffect">
                                  <p:stCondLst>
                                    <p:cond delay="0"/>
                                  </p:stCondLst>
                                  <p:childTnLst>
                                    <p:set>
                                      <p:cBhvr>
                                        <p:cTn id="12" dur="1" fill="hold">
                                          <p:stCondLst>
                                            <p:cond delay="0"/>
                                          </p:stCondLst>
                                        </p:cTn>
                                        <p:tgtEl>
                                          <p:spTgt spid="181"/>
                                        </p:tgtEl>
                                        <p:attrNameLst>
                                          <p:attrName>style.visibility</p:attrName>
                                        </p:attrNameLst>
                                      </p:cBhvr>
                                      <p:to>
                                        <p:strVal val="visible"/>
                                      </p:to>
                                    </p:set>
                                    <p:animEffect transition="in" filter="fade">
                                      <p:cBhvr>
                                        <p:cTn id="13" dur="500"/>
                                        <p:tgtEl>
                                          <p:spTgt spid="1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22" presetClass="entr" presetSubtype="8" fill="hold" grpId="0" nodeType="with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4"/>
                                        </p:tgtEl>
                                      </p:cBhvr>
                                    </p:animEffect>
                                    <p:set>
                                      <p:cBhvr>
                                        <p:cTn id="32" dur="1" fill="hold">
                                          <p:stCondLst>
                                            <p:cond delay="499"/>
                                          </p:stCondLst>
                                        </p:cTn>
                                        <p:tgtEl>
                                          <p:spTgt spid="4"/>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4"/>
                                        </p:tgtEl>
                                        <p:attrNameLst>
                                          <p:attrName>style.visibility</p:attrName>
                                        </p:attrNameLst>
                                      </p:cBhvr>
                                      <p:to>
                                        <p:strVal val="visible"/>
                                      </p:to>
                                    </p:set>
                                    <p:animEffect transition="in" filter="fade">
                                      <p:cBhvr>
                                        <p:cTn id="36" dur="500"/>
                                        <p:tgtEl>
                                          <p:spTgt spid="104"/>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25"/>
                                        </p:tgtEl>
                                        <p:attrNameLst>
                                          <p:attrName>style.visibility</p:attrName>
                                        </p:attrNameLst>
                                      </p:cBhvr>
                                      <p:to>
                                        <p:strVal val="visible"/>
                                      </p:to>
                                    </p:set>
                                    <p:animEffect transition="in" filter="fade">
                                      <p:cBhvr>
                                        <p:cTn id="45" dur="500"/>
                                        <p:tgtEl>
                                          <p:spTgt spid="12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par>
                                <p:cTn id="49" presetID="10" presetClass="entr" presetSubtype="0" fill="hold" grpId="0" nodeType="withEffect">
                                  <p:stCondLst>
                                    <p:cond delay="2500"/>
                                  </p:stCondLst>
                                  <p:childTnLst>
                                    <p:set>
                                      <p:cBhvr>
                                        <p:cTn id="50" dur="1" fill="hold">
                                          <p:stCondLst>
                                            <p:cond delay="0"/>
                                          </p:stCondLst>
                                        </p:cTn>
                                        <p:tgtEl>
                                          <p:spTgt spid="145"/>
                                        </p:tgtEl>
                                        <p:attrNameLst>
                                          <p:attrName>style.visibility</p:attrName>
                                        </p:attrNameLst>
                                      </p:cBhvr>
                                      <p:to>
                                        <p:strVal val="visible"/>
                                      </p:to>
                                    </p:set>
                                    <p:animEffect transition="in" filter="fade">
                                      <p:cBhvr>
                                        <p:cTn id="51" dur="500"/>
                                        <p:tgtEl>
                                          <p:spTgt spid="1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22" presetClass="entr" presetSubtype="8" fill="hold" grpId="2" nodeType="withEffect">
                                  <p:stCondLst>
                                    <p:cond delay="500"/>
                                  </p:stCondLst>
                                  <p:childTnLst>
                                    <p:set>
                                      <p:cBhvr>
                                        <p:cTn id="58" dur="1" fill="hold">
                                          <p:stCondLst>
                                            <p:cond delay="0"/>
                                          </p:stCondLst>
                                        </p:cTn>
                                        <p:tgtEl>
                                          <p:spTgt spid="4"/>
                                        </p:tgtEl>
                                        <p:attrNameLst>
                                          <p:attrName>style.visibility</p:attrName>
                                        </p:attrNameLst>
                                      </p:cBhvr>
                                      <p:to>
                                        <p:strVal val="visible"/>
                                      </p:to>
                                    </p:set>
                                    <p:animEffect transition="in" filter="wipe(left)">
                                      <p:cBhvr>
                                        <p:cTn id="59" dur="500"/>
                                        <p:tgtEl>
                                          <p:spTgt spid="4"/>
                                        </p:tgtEl>
                                      </p:cBhvr>
                                    </p:animEffect>
                                  </p:childTnLst>
                                </p:cTn>
                              </p:par>
                              <p:par>
                                <p:cTn id="60" presetID="10" presetClass="entr" presetSubtype="0" fill="hold" nodeType="withEffect">
                                  <p:stCondLst>
                                    <p:cond delay="1000"/>
                                  </p:stCondLst>
                                  <p:childTnLst>
                                    <p:set>
                                      <p:cBhvr>
                                        <p:cTn id="61" dur="1" fill="hold">
                                          <p:stCondLst>
                                            <p:cond delay="0"/>
                                          </p:stCondLst>
                                        </p:cTn>
                                        <p:tgtEl>
                                          <p:spTgt spid="175"/>
                                        </p:tgtEl>
                                        <p:attrNameLst>
                                          <p:attrName>style.visibility</p:attrName>
                                        </p:attrNameLst>
                                      </p:cBhvr>
                                      <p:to>
                                        <p:strVal val="visible"/>
                                      </p:to>
                                    </p:set>
                                    <p:animEffect transition="in" filter="fade">
                                      <p:cBhvr>
                                        <p:cTn id="62" dur="500"/>
                                        <p:tgtEl>
                                          <p:spTgt spid="175"/>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grpId="0" nodeType="withEffect">
                                  <p:stCondLst>
                                    <p:cond delay="2000"/>
                                  </p:stCondLst>
                                  <p:childTnLst>
                                    <p:set>
                                      <p:cBhvr>
                                        <p:cTn id="67" dur="1" fill="hold">
                                          <p:stCondLst>
                                            <p:cond delay="0"/>
                                          </p:stCondLst>
                                        </p:cTn>
                                        <p:tgtEl>
                                          <p:spTgt spid="160"/>
                                        </p:tgtEl>
                                        <p:attrNameLst>
                                          <p:attrName>style.visibility</p:attrName>
                                        </p:attrNameLst>
                                      </p:cBhvr>
                                      <p:to>
                                        <p:strVal val="visible"/>
                                      </p:to>
                                    </p:set>
                                    <p:animEffect transition="in" filter="fade">
                                      <p:cBhvr>
                                        <p:cTn id="68" dur="500"/>
                                        <p:tgtEl>
                                          <p:spTgt spid="160"/>
                                        </p:tgtEl>
                                      </p:cBhvr>
                                    </p:animEffect>
                                  </p:childTnLst>
                                </p:cTn>
                              </p:par>
                              <p:par>
                                <p:cTn id="69" presetID="10" presetClass="entr" presetSubtype="0" fill="hold" grpId="0" nodeType="withEffect">
                                  <p:stCondLst>
                                    <p:cond delay="2500"/>
                                  </p:stCondLst>
                                  <p:childTnLst>
                                    <p:set>
                                      <p:cBhvr>
                                        <p:cTn id="70" dur="1" fill="hold">
                                          <p:stCondLst>
                                            <p:cond delay="0"/>
                                          </p:stCondLst>
                                        </p:cTn>
                                        <p:tgtEl>
                                          <p:spTgt spid="163"/>
                                        </p:tgtEl>
                                        <p:attrNameLst>
                                          <p:attrName>style.visibility</p:attrName>
                                        </p:attrNameLst>
                                      </p:cBhvr>
                                      <p:to>
                                        <p:strVal val="visible"/>
                                      </p:to>
                                    </p:set>
                                    <p:animEffect transition="in" filter="fade">
                                      <p:cBhvr>
                                        <p:cTn id="71" dur="500"/>
                                        <p:tgtEl>
                                          <p:spTgt spid="163"/>
                                        </p:tgtEl>
                                      </p:cBhvr>
                                    </p:animEffect>
                                  </p:childTnLst>
                                </p:cTn>
                              </p:par>
                              <p:par>
                                <p:cTn id="72" presetID="10" presetClass="entr" presetSubtype="0" fill="hold" grpId="0" nodeType="withEffect">
                                  <p:stCondLst>
                                    <p:cond delay="3000"/>
                                  </p:stCondLst>
                                  <p:childTnLst>
                                    <p:set>
                                      <p:cBhvr>
                                        <p:cTn id="73" dur="1" fill="hold">
                                          <p:stCondLst>
                                            <p:cond delay="0"/>
                                          </p:stCondLst>
                                        </p:cTn>
                                        <p:tgtEl>
                                          <p:spTgt spid="161"/>
                                        </p:tgtEl>
                                        <p:attrNameLst>
                                          <p:attrName>style.visibility</p:attrName>
                                        </p:attrNameLst>
                                      </p:cBhvr>
                                      <p:to>
                                        <p:strVal val="visible"/>
                                      </p:to>
                                    </p:set>
                                    <p:animEffect transition="in" filter="fade">
                                      <p:cBhvr>
                                        <p:cTn id="74" dur="500"/>
                                        <p:tgtEl>
                                          <p:spTgt spid="161"/>
                                        </p:tgtEl>
                                      </p:cBhvr>
                                    </p:animEffect>
                                  </p:childTnLst>
                                </p:cTn>
                              </p:par>
                              <p:par>
                                <p:cTn id="75" presetID="10" presetClass="entr" presetSubtype="0" fill="hold" grpId="0" nodeType="withEffect">
                                  <p:stCondLst>
                                    <p:cond delay="350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4000"/>
                                  </p:stCondLst>
                                  <p:childTnLst>
                                    <p:set>
                                      <p:cBhvr>
                                        <p:cTn id="79" dur="1" fill="hold">
                                          <p:stCondLst>
                                            <p:cond delay="0"/>
                                          </p:stCondLst>
                                        </p:cTn>
                                        <p:tgtEl>
                                          <p:spTgt spid="164"/>
                                        </p:tgtEl>
                                        <p:attrNameLst>
                                          <p:attrName>style.visibility</p:attrName>
                                        </p:attrNameLst>
                                      </p:cBhvr>
                                      <p:to>
                                        <p:strVal val="visible"/>
                                      </p:to>
                                    </p:set>
                                    <p:animEffect transition="in" filter="fade">
                                      <p:cBhvr>
                                        <p:cTn id="80" dur="500"/>
                                        <p:tgtEl>
                                          <p:spTgt spid="164"/>
                                        </p:tgtEl>
                                      </p:cBhvr>
                                    </p:animEffect>
                                  </p:childTnLst>
                                </p:cTn>
                              </p:par>
                              <p:par>
                                <p:cTn id="81" presetID="10" presetClass="entr" presetSubtype="0" fill="hold" grpId="0" nodeType="withEffect">
                                  <p:stCondLst>
                                    <p:cond delay="4500"/>
                                  </p:stCondLst>
                                  <p:childTnLst>
                                    <p:set>
                                      <p:cBhvr>
                                        <p:cTn id="82" dur="1" fill="hold">
                                          <p:stCondLst>
                                            <p:cond delay="0"/>
                                          </p:stCondLst>
                                        </p:cTn>
                                        <p:tgtEl>
                                          <p:spTgt spid="162"/>
                                        </p:tgtEl>
                                        <p:attrNameLst>
                                          <p:attrName>style.visibility</p:attrName>
                                        </p:attrNameLst>
                                      </p:cBhvr>
                                      <p:to>
                                        <p:strVal val="visible"/>
                                      </p:to>
                                    </p:set>
                                    <p:animEffect transition="in" filter="fade">
                                      <p:cBhvr>
                                        <p:cTn id="83"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 grpId="0" animBg="1"/>
      <p:bldP spid="4" grpId="1" animBg="1"/>
      <p:bldP spid="4" grpId="2" animBg="1"/>
      <p:bldP spid="104" grpId="0" animBg="1"/>
      <p:bldP spid="109" grpId="0" animBg="1"/>
      <p:bldP spid="127" grpId="0" animBg="1"/>
      <p:bldP spid="128" grpId="0" animBg="1"/>
      <p:bldP spid="125" grpId="0" animBg="1"/>
      <p:bldP spid="147" grpId="0" animBg="1"/>
      <p:bldP spid="145" grpId="0" animBg="1"/>
      <p:bldP spid="166" grpId="0" animBg="1"/>
      <p:bldP spid="163" grpId="0" animBg="1"/>
      <p:bldP spid="164" grpId="0" animBg="1"/>
      <p:bldP spid="160" grpId="0" animBg="1"/>
      <p:bldP spid="161" grpId="0" animBg="1"/>
      <p:bldP spid="16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2600" y="1141413"/>
            <a:ext cx="11223624"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smtClean="0">
                <a:ln>
                  <a:solidFill>
                    <a:schemeClr val="bg1">
                      <a:alpha val="0"/>
                    </a:schemeClr>
                  </a:solidFill>
                </a:ln>
                <a:solidFill>
                  <a:srgbClr val="595959"/>
                </a:solidFill>
              </a:rPr>
              <a:t>SECOND, TAKE THE PROCESSING TO THE DATA</a:t>
            </a:r>
            <a:endParaRPr lang="en-US" sz="2000" b="1" dirty="0">
              <a:ln>
                <a:solidFill>
                  <a:schemeClr val="bg1">
                    <a:alpha val="0"/>
                  </a:schemeClr>
                </a:solidFill>
              </a:ln>
              <a:solidFill>
                <a:srgbClr val="595959"/>
              </a:solidFill>
            </a:endParaRPr>
          </a:p>
        </p:txBody>
      </p:sp>
      <p:sp>
        <p:nvSpPr>
          <p:cNvPr id="2" name="Title 1"/>
          <p:cNvSpPr>
            <a:spLocks noGrp="1"/>
          </p:cNvSpPr>
          <p:nvPr>
            <p:ph type="title"/>
            <p:custDataLst>
              <p:tags r:id="rId2"/>
            </p:custDataLst>
          </p:nvPr>
        </p:nvSpPr>
        <p:spPr>
          <a:xfrm>
            <a:off x="519112" y="228600"/>
            <a:ext cx="11149013" cy="747897"/>
          </a:xfrm>
        </p:spPr>
        <p:txBody>
          <a:bodyPr/>
          <a:lstStyle/>
          <a:p>
            <a:r>
              <a:rPr lang="en-US" dirty="0"/>
              <a:t>So </a:t>
            </a:r>
            <a:r>
              <a:rPr lang="en-US" dirty="0" smtClean="0"/>
              <a:t>How </a:t>
            </a:r>
            <a:r>
              <a:rPr lang="en-US" dirty="0"/>
              <a:t>D</a:t>
            </a:r>
            <a:r>
              <a:rPr lang="en-US" dirty="0" smtClean="0"/>
              <a:t>oes </a:t>
            </a:r>
            <a:r>
              <a:rPr lang="en-US" dirty="0"/>
              <a:t>I</a:t>
            </a:r>
            <a:r>
              <a:rPr lang="en-US" dirty="0" smtClean="0"/>
              <a:t>t </a:t>
            </a:r>
            <a:r>
              <a:rPr lang="en-US" dirty="0"/>
              <a:t>W</a:t>
            </a:r>
            <a:r>
              <a:rPr lang="en-US" dirty="0" smtClean="0"/>
              <a:t>ork</a:t>
            </a:r>
            <a:r>
              <a:rPr lang="en-US" dirty="0" smtClean="0"/>
              <a:t>?</a:t>
            </a:r>
            <a:endParaRPr lang="en-US" sz="3600" dirty="0">
              <a:solidFill>
                <a:schemeClr val="accent4"/>
              </a:solidFill>
            </a:endParaRPr>
          </a:p>
        </p:txBody>
      </p:sp>
      <p:sp>
        <p:nvSpPr>
          <p:cNvPr id="61" name="Rectangle 60"/>
          <p:cNvSpPr/>
          <p:nvPr>
            <p:custDataLst>
              <p:tags r:id="rId3"/>
            </p:custDataLst>
          </p:nvPr>
        </p:nvSpPr>
        <p:spPr>
          <a:xfrm>
            <a:off x="7535816"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Map Reduce function in JavaScript</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map</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 context)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 =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value.split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zA</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-Z]/);</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for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 = 0; i &lt;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words.length</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i</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9144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if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(words[i]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(words[i</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toLowerCase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1);}</a:t>
            </a:r>
          </a:p>
          <a:p>
            <a:pPr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1"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reduce</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 function (key, values, context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var</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sum =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while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values.hasNext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noProof="0" dirty="0" smtClean="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sum </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 </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parseInt</a:t>
            </a:r>
            <a:r>
              <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rPr>
              <a:t>(</a:t>
            </a:r>
            <a:r>
              <a:rPr kumimoji="0" lang="en-US" sz="1200" b="0" i="0" u="none" strike="noStrike" kern="0" cap="none" spc="0" normalizeH="0" baseline="0" noProof="0" dirty="0" err="1">
                <a:ln>
                  <a:solidFill>
                    <a:schemeClr val="bg1">
                      <a:alpha val="0"/>
                    </a:schemeClr>
                  </a:solidFill>
                </a:ln>
                <a:solidFill>
                  <a:srgbClr val="6F6F6F"/>
                </a:solidFill>
                <a:effectLst/>
                <a:uLnTx/>
                <a:uFillTx/>
                <a:latin typeface="Consolas" pitchFamily="49" charset="0"/>
                <a:cs typeface="Consolas" pitchFamily="49" charset="0"/>
              </a:rPr>
              <a:t>values.next</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457200" marR="0" lvl="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smtClean="0">
                <a:ln>
                  <a:solidFill>
                    <a:schemeClr val="bg1">
                      <a:alpha val="0"/>
                    </a:schemeClr>
                  </a:solidFill>
                </a:ln>
                <a:solidFill>
                  <a:srgbClr val="6F6F6F"/>
                </a:solidFill>
                <a:effectLst/>
                <a:uLnTx/>
                <a:uFillTx/>
                <a:latin typeface="Consolas" pitchFamily="49" charset="0"/>
                <a:cs typeface="Consolas" pitchFamily="49" charset="0"/>
              </a:rPr>
              <a:t>context.write</a:t>
            </a: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(key, sum);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6F6F6F"/>
                </a:solidFill>
                <a:effectLst/>
                <a:uLnTx/>
                <a:uFillTx/>
                <a:latin typeface="Consolas" pitchFamily="49" charset="0"/>
                <a:cs typeface="Consolas" pitchFamily="49" charset="0"/>
              </a:rPr>
              <a:t>};</a:t>
            </a:r>
            <a:endParaRPr kumimoji="0" lang="en-US" sz="1200" b="0" i="0" u="none" strike="noStrike" kern="0" cap="none" spc="0" normalizeH="0" baseline="0" noProof="0" dirty="0">
              <a:ln>
                <a:solidFill>
                  <a:schemeClr val="bg1">
                    <a:alpha val="0"/>
                  </a:schemeClr>
                </a:solidFill>
              </a:ln>
              <a:solidFill>
                <a:srgbClr val="6F6F6F"/>
              </a:solidFill>
              <a:effectLst/>
              <a:uLnTx/>
              <a:uFillTx/>
              <a:latin typeface="Consolas" pitchFamily="49" charset="0"/>
              <a:cs typeface="Consolas" pitchFamily="49" charset="0"/>
            </a:endParaRPr>
          </a:p>
        </p:txBody>
      </p:sp>
      <p:grpSp>
        <p:nvGrpSpPr>
          <p:cNvPr id="16" name="Group 15"/>
          <p:cNvGrpSpPr/>
          <p:nvPr/>
        </p:nvGrpSpPr>
        <p:grpSpPr>
          <a:xfrm>
            <a:off x="1037358"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en-US" sz="1800" dirty="0" smtClean="0">
                  <a:solidFill>
                    <a:schemeClr val="bg1">
                      <a:alpha val="99000"/>
                    </a:schemeClr>
                  </a:solidFill>
                </a:rPr>
                <a:t>Server</a:t>
              </a: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3411" y="4124442"/>
            <a:ext cx="1268671" cy="1249558"/>
          </a:xfrm>
          <a:prstGeom prst="rect">
            <a:avLst/>
          </a:prstGeom>
        </p:spPr>
      </p:pic>
      <p:sp>
        <p:nvSpPr>
          <p:cNvPr id="193" name="Right Arrow 192"/>
          <p:cNvSpPr/>
          <p:nvPr/>
        </p:nvSpPr>
        <p:spPr bwMode="auto">
          <a:xfrm>
            <a:off x="4756668"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4" name="Right Arrow 193"/>
          <p:cNvSpPr/>
          <p:nvPr/>
        </p:nvSpPr>
        <p:spPr bwMode="auto">
          <a:xfrm rot="10800000">
            <a:off x="6747140"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7279"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5969" y="2241556"/>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en-US" sz="2400" dirty="0" smtClean="0">
                <a:solidFill>
                  <a:schemeClr val="accent1">
                    <a:alpha val="99000"/>
                  </a:schemeClr>
                </a:solidFill>
              </a:rPr>
              <a:t>Code</a:t>
            </a:r>
            <a:endParaRPr lang="en-US" sz="2400" dirty="0">
              <a:solidFill>
                <a:schemeClr val="accent1">
                  <a:alpha val="99000"/>
                </a:schemeClr>
              </a:solidFill>
            </a:endParaRPr>
          </a:p>
        </p:txBody>
      </p:sp>
    </p:spTree>
    <p:extLst>
      <p:ext uri="{BB962C8B-B14F-4D97-AF65-F5344CB8AC3E}">
        <p14:creationId xmlns:p14="http://schemas.microsoft.com/office/powerpoint/2010/main" val="1821407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2"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2"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2"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2"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2"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1"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1"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1"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1"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2" animBg="1"/>
      <p:bldP spid="199" grpId="1" animBg="1"/>
      <p:bldP spid="199" grpId="2" animBg="1"/>
      <p:bldP spid="200" grpId="1" animBg="1"/>
      <p:bldP spid="200" grpId="2" animBg="1"/>
      <p:bldP spid="201" grpId="1" animBg="1"/>
      <p:bldP spid="201" grpId="2" animBg="1"/>
      <p:bldP spid="202" grpId="1" animBg="1"/>
      <p:bldP spid="202" grpId="2" animBg="1"/>
      <p:bldP spid="2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05101284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3057" name="think-cell Slide" r:id="rId23" imgW="270" imgH="270" progId="TCLayout.ActiveDocument.1">
                  <p:embed/>
                </p:oleObj>
              </mc:Choice>
              <mc:Fallback>
                <p:oleObj name="think-cell Slide" r:id="rId23" imgW="270" imgH="270" progId="TCLayout.ActiveDocument.1">
                  <p:embed/>
                  <p:pic>
                    <p:nvPicPr>
                      <p:cNvPr id="0" name=""/>
                      <p:cNvPicPr/>
                      <p:nvPr/>
                    </p:nvPicPr>
                    <p:blipFill>
                      <a:blip r:embed="rId24"/>
                      <a:stretch>
                        <a:fillRect/>
                      </a:stretch>
                    </p:blipFill>
                    <p:spPr>
                      <a:xfrm>
                        <a:off x="0" y="0"/>
                        <a:ext cx="158750" cy="158750"/>
                      </a:xfrm>
                      <a:prstGeom prst="rect">
                        <a:avLst/>
                      </a:prstGeom>
                    </p:spPr>
                  </p:pic>
                </p:oleObj>
              </mc:Fallback>
            </mc:AlternateContent>
          </a:graphicData>
        </a:graphic>
      </p:graphicFrame>
      <p:sp>
        <p:nvSpPr>
          <p:cNvPr id="52" name="Rectangle 51"/>
          <p:cNvSpPr/>
          <p:nvPr>
            <p:custDataLst>
              <p:tags r:id="rId3"/>
            </p:custDataLst>
          </p:nvPr>
        </p:nvSpPr>
        <p:spPr bwMode="auto">
          <a:xfrm>
            <a:off x="5724525" y="1420813"/>
            <a:ext cx="5943600" cy="48463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smtClean="0">
              <a:gradFill>
                <a:gsLst>
                  <a:gs pos="0">
                    <a:srgbClr val="FFFFFF"/>
                  </a:gs>
                  <a:gs pos="100000">
                    <a:srgbClr val="FFFFFF"/>
                  </a:gs>
                </a:gsLst>
                <a:lin ang="5400000" scaled="0"/>
              </a:gradFill>
            </a:endParaRPr>
          </a:p>
        </p:txBody>
      </p:sp>
      <p:sp>
        <p:nvSpPr>
          <p:cNvPr id="2" name="Title 1"/>
          <p:cNvSpPr>
            <a:spLocks noGrp="1"/>
          </p:cNvSpPr>
          <p:nvPr>
            <p:ph type="title"/>
            <p:custDataLst>
              <p:tags r:id="rId4"/>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 </a:t>
            </a:r>
            <a:r>
              <a:rPr lang="en-US" dirty="0" smtClean="0">
                <a:solidFill>
                  <a:schemeClr val="bg1">
                    <a:alpha val="99000"/>
                  </a:schemeClr>
                </a:solidFill>
              </a:rPr>
              <a:t>Workflow</a:t>
            </a:r>
            <a:endParaRPr lang="en-US" dirty="0">
              <a:solidFill>
                <a:schemeClr val="bg1">
                  <a:alpha val="99000"/>
                </a:schemeClr>
              </a:solidFill>
            </a:endParaRPr>
          </a:p>
        </p:txBody>
      </p:sp>
      <p:sp>
        <p:nvSpPr>
          <p:cNvPr id="7" name="Rectangle 6"/>
          <p:cNvSpPr/>
          <p:nvPr>
            <p:custDataLst>
              <p:tags r:id="rId5"/>
            </p:custDataLst>
          </p:nvPr>
        </p:nvSpPr>
        <p:spPr>
          <a:xfrm>
            <a:off x="519112" y="1420813"/>
            <a:ext cx="4846320" cy="4843462"/>
          </a:xfrm>
          <a:prstGeom prst="rect">
            <a:avLst/>
          </a:prstGeom>
        </p:spPr>
        <p:txBody>
          <a:bodyPr>
            <a:noAutofit/>
          </a:bodyPr>
          <a:lstStyle/>
          <a:p>
            <a:pPr>
              <a:spcBef>
                <a:spcPts val="1200"/>
              </a:spcBef>
              <a:spcAft>
                <a:spcPts val="1200"/>
              </a:spcAft>
            </a:pPr>
            <a:r>
              <a:rPr lang="en-US" dirty="0">
                <a:ln>
                  <a:solidFill>
                    <a:schemeClr val="bg1">
                      <a:alpha val="0"/>
                    </a:schemeClr>
                  </a:solidFill>
                </a:ln>
                <a:solidFill>
                  <a:schemeClr val="bg1">
                    <a:alpha val="99000"/>
                  </a:schemeClr>
                </a:solidFill>
              </a:rPr>
              <a:t>A </a:t>
            </a:r>
            <a:r>
              <a:rPr lang="en-US" dirty="0" err="1" smtClean="0">
                <a:ln>
                  <a:solidFill>
                    <a:schemeClr val="bg1">
                      <a:alpha val="0"/>
                    </a:schemeClr>
                  </a:solidFill>
                </a:ln>
                <a:solidFill>
                  <a:schemeClr val="bg1">
                    <a:alpha val="99000"/>
                  </a:schemeClr>
                </a:solidFill>
              </a:rPr>
              <a:t>MapReduce</a:t>
            </a:r>
            <a:r>
              <a:rPr lang="en-US" dirty="0" smtClean="0">
                <a:ln>
                  <a:solidFill>
                    <a:schemeClr val="bg1">
                      <a:alpha val="0"/>
                    </a:schemeClr>
                  </a:solidFill>
                </a:ln>
                <a:solidFill>
                  <a:schemeClr val="bg1">
                    <a:alpha val="99000"/>
                  </a:schemeClr>
                </a:solidFill>
              </a:rPr>
              <a:t> </a:t>
            </a:r>
            <a:r>
              <a:rPr lang="en-US" i="1" dirty="0">
                <a:ln>
                  <a:solidFill>
                    <a:schemeClr val="bg1">
                      <a:alpha val="0"/>
                    </a:schemeClr>
                  </a:solidFill>
                </a:ln>
                <a:solidFill>
                  <a:schemeClr val="bg1">
                    <a:alpha val="99000"/>
                  </a:schemeClr>
                </a:solidFill>
              </a:rPr>
              <a:t>job</a:t>
            </a:r>
            <a:r>
              <a:rPr lang="en-US" dirty="0">
                <a:ln>
                  <a:solidFill>
                    <a:schemeClr val="bg1">
                      <a:alpha val="0"/>
                    </a:schemeClr>
                  </a:solidFill>
                </a:ln>
                <a:solidFill>
                  <a:schemeClr val="bg1">
                    <a:alpha val="99000"/>
                  </a:schemeClr>
                </a:solidFill>
              </a:rPr>
              <a:t> usually splits the input data-set into independent chunks which are processed by the </a:t>
            </a:r>
            <a:r>
              <a:rPr lang="en-US" i="1" dirty="0">
                <a:ln>
                  <a:solidFill>
                    <a:schemeClr val="bg1">
                      <a:alpha val="0"/>
                    </a:schemeClr>
                  </a:solidFill>
                </a:ln>
                <a:solidFill>
                  <a:schemeClr val="bg1">
                    <a:alpha val="99000"/>
                  </a:schemeClr>
                </a:solidFill>
              </a:rPr>
              <a:t>map tasks </a:t>
            </a:r>
            <a:r>
              <a:rPr lang="en-US" dirty="0">
                <a:ln>
                  <a:solidFill>
                    <a:schemeClr val="bg1">
                      <a:alpha val="0"/>
                    </a:schemeClr>
                  </a:solidFill>
                </a:ln>
                <a:solidFill>
                  <a:schemeClr val="bg1">
                    <a:alpha val="99000"/>
                  </a:schemeClr>
                </a:solidFill>
              </a:rPr>
              <a:t>in a completely parallel </a:t>
            </a:r>
            <a:r>
              <a:rPr lang="en-US" dirty="0" smtClean="0">
                <a:ln>
                  <a:solidFill>
                    <a:schemeClr val="bg1">
                      <a:alpha val="0"/>
                    </a:schemeClr>
                  </a:solidFill>
                </a:ln>
                <a:solidFill>
                  <a:schemeClr val="bg1">
                    <a:alpha val="99000"/>
                  </a:schemeClr>
                </a:solidFill>
              </a:rPr>
              <a:t>manner</a:t>
            </a:r>
            <a:endParaRPr lang="en-US" dirty="0">
              <a:ln>
                <a:solidFill>
                  <a:schemeClr val="bg1">
                    <a:alpha val="0"/>
                  </a:schemeClr>
                </a:solidFill>
              </a:ln>
              <a:solidFill>
                <a:schemeClr val="bg1">
                  <a:alpha val="99000"/>
                </a:schemeClr>
              </a:solidFill>
            </a:endParaRPr>
          </a:p>
          <a:p>
            <a:pPr>
              <a:spcBef>
                <a:spcPts val="1200"/>
              </a:spcBef>
              <a:spcAft>
                <a:spcPts val="1200"/>
              </a:spcAft>
            </a:pPr>
            <a:r>
              <a:rPr lang="en-US" dirty="0">
                <a:ln>
                  <a:solidFill>
                    <a:schemeClr val="bg1">
                      <a:alpha val="0"/>
                    </a:schemeClr>
                  </a:solidFill>
                </a:ln>
                <a:solidFill>
                  <a:schemeClr val="bg1">
                    <a:alpha val="99000"/>
                  </a:schemeClr>
                </a:solidFill>
              </a:rPr>
              <a:t>The framework sorts the outputs of the maps, which are then input to the </a:t>
            </a:r>
            <a:r>
              <a:rPr lang="en-US" i="1" dirty="0">
                <a:ln>
                  <a:solidFill>
                    <a:schemeClr val="bg1">
                      <a:alpha val="0"/>
                    </a:schemeClr>
                  </a:solidFill>
                </a:ln>
                <a:solidFill>
                  <a:schemeClr val="bg1">
                    <a:alpha val="99000"/>
                  </a:schemeClr>
                </a:solidFill>
              </a:rPr>
              <a:t>reduce</a:t>
            </a:r>
            <a:r>
              <a:rPr lang="en-US" dirty="0">
                <a:ln>
                  <a:solidFill>
                    <a:schemeClr val="bg1">
                      <a:alpha val="0"/>
                    </a:schemeClr>
                  </a:solidFill>
                </a:ln>
                <a:solidFill>
                  <a:schemeClr val="bg1">
                    <a:alpha val="99000"/>
                  </a:schemeClr>
                </a:solidFill>
              </a:rPr>
              <a:t> </a:t>
            </a:r>
            <a:r>
              <a:rPr lang="en-US" dirty="0" smtClean="0">
                <a:ln>
                  <a:solidFill>
                    <a:schemeClr val="bg1">
                      <a:alpha val="0"/>
                    </a:schemeClr>
                  </a:solidFill>
                </a:ln>
                <a:solidFill>
                  <a:schemeClr val="bg1">
                    <a:alpha val="99000"/>
                  </a:schemeClr>
                </a:solidFill>
              </a:rPr>
              <a:t>tasks</a:t>
            </a:r>
            <a:endParaRPr lang="en-US" dirty="0">
              <a:ln>
                <a:solidFill>
                  <a:schemeClr val="bg1">
                    <a:alpha val="0"/>
                  </a:schemeClr>
                </a:solidFill>
              </a:ln>
              <a:solidFill>
                <a:schemeClr val="bg1">
                  <a:alpha val="99000"/>
                </a:schemeClr>
              </a:solidFill>
            </a:endParaRPr>
          </a:p>
          <a:p>
            <a:pPr>
              <a:spcBef>
                <a:spcPts val="1200"/>
              </a:spcBef>
              <a:spcAft>
                <a:spcPts val="1200"/>
              </a:spcAft>
            </a:pPr>
            <a:r>
              <a:rPr lang="en-US" dirty="0">
                <a:ln>
                  <a:solidFill>
                    <a:schemeClr val="bg1">
                      <a:alpha val="0"/>
                    </a:schemeClr>
                  </a:solidFill>
                </a:ln>
                <a:solidFill>
                  <a:schemeClr val="bg1">
                    <a:alpha val="99000"/>
                  </a:schemeClr>
                </a:solidFill>
              </a:rPr>
              <a:t>The framework takes care of scheduling tasks, monitoring them and re-executes the failed tasks</a:t>
            </a:r>
          </a:p>
        </p:txBody>
      </p:sp>
      <p:sp>
        <p:nvSpPr>
          <p:cNvPr id="28" name="Rectangle 27"/>
          <p:cNvSpPr/>
          <p:nvPr>
            <p:custDataLst>
              <p:tags r:id="rId6"/>
            </p:custDataLst>
          </p:nvPr>
        </p:nvSpPr>
        <p:spPr bwMode="auto">
          <a:xfrm>
            <a:off x="604456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Intermediate</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31" name="Rectangle 30"/>
          <p:cNvSpPr/>
          <p:nvPr>
            <p:custDataLst>
              <p:tags r:id="rId7"/>
            </p:custDataLst>
          </p:nvPr>
        </p:nvSpPr>
        <p:spPr bwMode="auto">
          <a:xfrm>
            <a:off x="604456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Reduce</a:t>
            </a:r>
          </a:p>
        </p:txBody>
      </p:sp>
      <p:sp>
        <p:nvSpPr>
          <p:cNvPr id="32" name="Rectangle 31"/>
          <p:cNvSpPr/>
          <p:nvPr>
            <p:custDataLst>
              <p:tags r:id="rId8"/>
            </p:custDataLst>
          </p:nvPr>
        </p:nvSpPr>
        <p:spPr bwMode="auto">
          <a:xfrm>
            <a:off x="7964805" y="431641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chemeClr val="bg1">
                      <a:alpha val="0"/>
                    </a:schemeClr>
                  </a:solidFill>
                </a:ln>
                <a:gradFill>
                  <a:gsLst>
                    <a:gs pos="0">
                      <a:srgbClr val="FFFFFF"/>
                    </a:gs>
                    <a:gs pos="100000">
                      <a:srgbClr val="FFFFFF"/>
                    </a:gs>
                  </a:gsLst>
                  <a:lin ang="5400000" scaled="0"/>
                </a:gradFill>
              </a:rPr>
              <a:t>Intermediate</a:t>
            </a:r>
            <a:br>
              <a:rPr lang="en-US" sz="1400" dirty="0">
                <a:ln>
                  <a:solidFill>
                    <a:schemeClr val="bg1">
                      <a:alpha val="0"/>
                    </a:schemeClr>
                  </a:solidFill>
                </a:ln>
                <a:gradFill>
                  <a:gsLst>
                    <a:gs pos="0">
                      <a:srgbClr val="FFFFFF"/>
                    </a:gs>
                    <a:gs pos="100000">
                      <a:srgbClr val="FFFFFF"/>
                    </a:gs>
                  </a:gsLst>
                  <a:lin ang="5400000" scaled="0"/>
                </a:gradFill>
              </a:rPr>
            </a:br>
            <a:r>
              <a:rPr lang="en-US" sz="1400" dirty="0">
                <a:ln>
                  <a:solidFill>
                    <a:schemeClr val="bg1">
                      <a:alpha val="0"/>
                    </a:schemeClr>
                  </a:solidFill>
                </a:ln>
                <a:gradFill>
                  <a:gsLst>
                    <a:gs pos="0">
                      <a:srgbClr val="FFFFFF"/>
                    </a:gs>
                    <a:gs pos="100000">
                      <a:srgbClr val="FFFFFF"/>
                    </a:gs>
                  </a:gsLst>
                  <a:lin ang="5400000" scaled="0"/>
                </a:gradFill>
              </a:rPr>
              <a:t>Domain</a:t>
            </a:r>
          </a:p>
        </p:txBody>
      </p:sp>
      <p:sp>
        <p:nvSpPr>
          <p:cNvPr id="33" name="Rectangle 32"/>
          <p:cNvSpPr/>
          <p:nvPr>
            <p:custDataLst>
              <p:tags r:id="rId9"/>
            </p:custDataLst>
          </p:nvPr>
        </p:nvSpPr>
        <p:spPr bwMode="auto">
          <a:xfrm>
            <a:off x="7964805" y="501745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chemeClr val="bg1">
                      <a:alpha val="0"/>
                    </a:schemeClr>
                  </a:solidFill>
                </a:ln>
                <a:gradFill>
                  <a:gsLst>
                    <a:gs pos="0">
                      <a:srgbClr val="FFFFFF"/>
                    </a:gs>
                    <a:gs pos="100000">
                      <a:srgbClr val="FFFFFF"/>
                    </a:gs>
                  </a:gsLst>
                  <a:lin ang="5400000" scaled="0"/>
                </a:gradFill>
              </a:rPr>
              <a:t>Reduce</a:t>
            </a:r>
          </a:p>
        </p:txBody>
      </p:sp>
      <p:sp>
        <p:nvSpPr>
          <p:cNvPr id="34" name="Rectangle 33"/>
          <p:cNvSpPr/>
          <p:nvPr>
            <p:custDataLst>
              <p:tags r:id="rId10"/>
            </p:custDataLst>
          </p:nvPr>
        </p:nvSpPr>
        <p:spPr bwMode="auto">
          <a:xfrm>
            <a:off x="7964805" y="571849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Output</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35" name="Rectangle 34"/>
          <p:cNvSpPr/>
          <p:nvPr>
            <p:custDataLst>
              <p:tags r:id="rId11"/>
            </p:custDataLst>
          </p:nvPr>
        </p:nvSpPr>
        <p:spPr bwMode="auto">
          <a:xfrm>
            <a:off x="988504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Map</a:t>
            </a:r>
          </a:p>
        </p:txBody>
      </p:sp>
      <p:sp>
        <p:nvSpPr>
          <p:cNvPr id="36" name="Rectangle 35"/>
          <p:cNvSpPr/>
          <p:nvPr>
            <p:custDataLst>
              <p:tags r:id="rId12"/>
            </p:custDataLst>
          </p:nvPr>
        </p:nvSpPr>
        <p:spPr bwMode="auto">
          <a:xfrm>
            <a:off x="796480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Map</a:t>
            </a:r>
          </a:p>
        </p:txBody>
      </p:sp>
      <p:sp>
        <p:nvSpPr>
          <p:cNvPr id="37" name="Rectangle 36"/>
          <p:cNvSpPr/>
          <p:nvPr>
            <p:custDataLst>
              <p:tags r:id="rId13"/>
            </p:custDataLst>
          </p:nvPr>
        </p:nvSpPr>
        <p:spPr bwMode="auto">
          <a:xfrm>
            <a:off x="6044565"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Map</a:t>
            </a:r>
          </a:p>
        </p:txBody>
      </p:sp>
      <p:sp>
        <p:nvSpPr>
          <p:cNvPr id="45" name="Rectangle 44"/>
          <p:cNvSpPr/>
          <p:nvPr>
            <p:custDataLst>
              <p:tags r:id="rId14"/>
            </p:custDataLst>
          </p:nvPr>
        </p:nvSpPr>
        <p:spPr bwMode="auto">
          <a:xfrm>
            <a:off x="796480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Intermediate</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46" name="Rectangle 45"/>
          <p:cNvSpPr/>
          <p:nvPr>
            <p:custDataLst>
              <p:tags r:id="rId15"/>
            </p:custDataLst>
          </p:nvPr>
        </p:nvSpPr>
        <p:spPr bwMode="auto">
          <a:xfrm>
            <a:off x="9885045" y="2914333"/>
            <a:ext cx="146304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Intermediate</a:t>
            </a:r>
            <a:br>
              <a:rPr lang="en-US" sz="1400" dirty="0" smtClean="0">
                <a:ln>
                  <a:solidFill>
                    <a:schemeClr val="bg1">
                      <a:alpha val="0"/>
                    </a:schemeClr>
                  </a:solidFill>
                </a:ln>
                <a:gradFill>
                  <a:gsLst>
                    <a:gs pos="0">
                      <a:srgbClr val="FFFFFF"/>
                    </a:gs>
                    <a:gs pos="100000">
                      <a:srgbClr val="FFFFFF"/>
                    </a:gs>
                  </a:gsLst>
                  <a:lin ang="5400000" scaled="0"/>
                </a:gradFill>
              </a:rPr>
            </a:br>
            <a:r>
              <a:rPr lang="en-US" sz="1400" dirty="0" smtClean="0">
                <a:ln>
                  <a:solidFill>
                    <a:schemeClr val="bg1">
                      <a:alpha val="0"/>
                    </a:schemeClr>
                  </a:solidFill>
                </a:ln>
                <a:gradFill>
                  <a:gsLst>
                    <a:gs pos="0">
                      <a:srgbClr val="FFFFFF"/>
                    </a:gs>
                    <a:gs pos="100000">
                      <a:srgbClr val="FFFFFF"/>
                    </a:gs>
                  </a:gsLst>
                  <a:lin ang="5400000" scaled="0"/>
                </a:gradFill>
              </a:rPr>
              <a:t>Domain</a:t>
            </a:r>
          </a:p>
        </p:txBody>
      </p:sp>
      <p:sp>
        <p:nvSpPr>
          <p:cNvPr id="47" name="Rectangle 46"/>
          <p:cNvSpPr/>
          <p:nvPr>
            <p:custDataLst>
              <p:tags r:id="rId16"/>
            </p:custDataLst>
          </p:nvPr>
        </p:nvSpPr>
        <p:spPr bwMode="auto">
          <a:xfrm>
            <a:off x="796480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Reduce</a:t>
            </a:r>
          </a:p>
        </p:txBody>
      </p:sp>
      <p:sp>
        <p:nvSpPr>
          <p:cNvPr id="48" name="Rectangle 47"/>
          <p:cNvSpPr/>
          <p:nvPr>
            <p:custDataLst>
              <p:tags r:id="rId17"/>
            </p:custDataLst>
          </p:nvPr>
        </p:nvSpPr>
        <p:spPr bwMode="auto">
          <a:xfrm>
            <a:off x="9885045"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smtClean="0">
                <a:ln>
                  <a:solidFill>
                    <a:schemeClr val="bg1">
                      <a:alpha val="0"/>
                    </a:schemeClr>
                  </a:solidFill>
                </a:ln>
                <a:gradFill>
                  <a:gsLst>
                    <a:gs pos="0">
                      <a:srgbClr val="FFFFFF"/>
                    </a:gs>
                    <a:gs pos="100000">
                      <a:srgbClr val="FFFFFF"/>
                    </a:gs>
                  </a:gsLst>
                  <a:lin ang="5400000" scaled="0"/>
                </a:gradFill>
              </a:rPr>
              <a:t>Reduce</a:t>
            </a:r>
          </a:p>
        </p:txBody>
      </p:sp>
      <p:sp>
        <p:nvSpPr>
          <p:cNvPr id="42" name="Rectangle 41"/>
          <p:cNvSpPr/>
          <p:nvPr>
            <p:custDataLst>
              <p:tags r:id="rId18"/>
            </p:custDataLst>
          </p:nvPr>
        </p:nvSpPr>
        <p:spPr bwMode="auto">
          <a:xfrm>
            <a:off x="586168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a:ln>
                <a:solidFill>
                  <a:schemeClr val="bg1">
                    <a:alpha val="0"/>
                  </a:schemeClr>
                </a:solidFill>
              </a:ln>
              <a:solidFill>
                <a:srgbClr val="6F6F6F"/>
              </a:solidFill>
            </a:endParaRPr>
          </a:p>
        </p:txBody>
      </p:sp>
      <p:sp>
        <p:nvSpPr>
          <p:cNvPr id="43" name="Rectangle 42"/>
          <p:cNvSpPr/>
          <p:nvPr>
            <p:custDataLst>
              <p:tags r:id="rId19"/>
            </p:custDataLst>
          </p:nvPr>
        </p:nvSpPr>
        <p:spPr bwMode="auto">
          <a:xfrm>
            <a:off x="778192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ln>
                  <a:solidFill>
                    <a:schemeClr val="bg1">
                      <a:alpha val="0"/>
                    </a:schemeClr>
                  </a:solidFill>
                </a:ln>
                <a:solidFill>
                  <a:schemeClr val="bg1"/>
                </a:solidFill>
              </a:rPr>
              <a:t>Input Domain</a:t>
            </a:r>
            <a:endParaRPr lang="en-US" sz="1400" dirty="0">
              <a:ln>
                <a:solidFill>
                  <a:schemeClr val="bg1">
                    <a:alpha val="0"/>
                  </a:schemeClr>
                </a:solidFill>
              </a:ln>
              <a:solidFill>
                <a:schemeClr val="bg1"/>
              </a:solidFill>
            </a:endParaRPr>
          </a:p>
        </p:txBody>
      </p:sp>
      <p:sp>
        <p:nvSpPr>
          <p:cNvPr id="51" name="Rectangle 50"/>
          <p:cNvSpPr/>
          <p:nvPr>
            <p:custDataLst>
              <p:tags r:id="rId20"/>
            </p:custDataLst>
          </p:nvPr>
        </p:nvSpPr>
        <p:spPr bwMode="auto">
          <a:xfrm>
            <a:off x="9702165" y="1512253"/>
            <a:ext cx="18288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b="1" dirty="0">
              <a:ln>
                <a:solidFill>
                  <a:schemeClr val="bg1">
                    <a:alpha val="0"/>
                  </a:schemeClr>
                </a:solidFill>
              </a:ln>
              <a:solidFill>
                <a:srgbClr val="6F6F6F"/>
              </a:solidFill>
            </a:endParaRPr>
          </a:p>
        </p:txBody>
      </p:sp>
      <p:pic>
        <p:nvPicPr>
          <p:cNvPr id="6" name="Picture 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44810" y="5476964"/>
            <a:ext cx="1726095" cy="709714"/>
          </a:xfrm>
          <a:prstGeom prst="rect">
            <a:avLst/>
          </a:prstGeom>
        </p:spPr>
      </p:pic>
      <p:cxnSp>
        <p:nvCxnSpPr>
          <p:cNvPr id="8" name="Straight Arrow Connector 7"/>
          <p:cNvCxnSpPr>
            <a:stCxn id="43" idx="2"/>
            <a:endCxn id="36" idx="0"/>
          </p:cNvCxnSpPr>
          <p:nvPr/>
        </p:nvCxnSpPr>
        <p:spPr>
          <a:xfrm>
            <a:off x="869632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2" idx="2"/>
            <a:endCxn id="37" idx="0"/>
          </p:cNvCxnSpPr>
          <p:nvPr/>
        </p:nvCxnSpPr>
        <p:spPr>
          <a:xfrm>
            <a:off x="677608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1" idx="2"/>
            <a:endCxn id="35" idx="0"/>
          </p:cNvCxnSpPr>
          <p:nvPr/>
        </p:nvCxnSpPr>
        <p:spPr>
          <a:xfrm>
            <a:off x="10616565"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2"/>
            <a:endCxn id="45" idx="0"/>
          </p:cNvCxnSpPr>
          <p:nvPr/>
        </p:nvCxnSpPr>
        <p:spPr>
          <a:xfrm>
            <a:off x="869632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2"/>
            <a:endCxn id="28" idx="0"/>
          </p:cNvCxnSpPr>
          <p:nvPr/>
        </p:nvCxnSpPr>
        <p:spPr>
          <a:xfrm>
            <a:off x="677608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2"/>
            <a:endCxn id="46" idx="0"/>
          </p:cNvCxnSpPr>
          <p:nvPr/>
        </p:nvCxnSpPr>
        <p:spPr>
          <a:xfrm>
            <a:off x="10616565"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5" idx="2"/>
            <a:endCxn id="47" idx="0"/>
          </p:cNvCxnSpPr>
          <p:nvPr/>
        </p:nvCxnSpPr>
        <p:spPr>
          <a:xfrm>
            <a:off x="869632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8" idx="2"/>
            <a:endCxn id="31" idx="0"/>
          </p:cNvCxnSpPr>
          <p:nvPr/>
        </p:nvCxnSpPr>
        <p:spPr>
          <a:xfrm>
            <a:off x="677608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6" idx="2"/>
            <a:endCxn id="48" idx="0"/>
          </p:cNvCxnSpPr>
          <p:nvPr/>
        </p:nvCxnSpPr>
        <p:spPr>
          <a:xfrm>
            <a:off x="10616565"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2"/>
            <a:endCxn id="32" idx="0"/>
          </p:cNvCxnSpPr>
          <p:nvPr/>
        </p:nvCxnSpPr>
        <p:spPr>
          <a:xfrm>
            <a:off x="8696325" y="407257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2" idx="2"/>
            <a:endCxn id="33" idx="0"/>
          </p:cNvCxnSpPr>
          <p:nvPr/>
        </p:nvCxnSpPr>
        <p:spPr>
          <a:xfrm>
            <a:off x="8696325" y="477361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2"/>
          </p:cNvCxnSpPr>
          <p:nvPr/>
        </p:nvCxnSpPr>
        <p:spPr>
          <a:xfrm>
            <a:off x="8696325" y="54746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8" idx="2"/>
            <a:endCxn id="32" idx="3"/>
          </p:cNvCxnSpPr>
          <p:nvPr/>
        </p:nvCxnSpPr>
        <p:spPr>
          <a:xfrm rot="5400000">
            <a:off x="978598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86" name="Straight Arrow Connector 82"/>
          <p:cNvCxnSpPr>
            <a:stCxn id="31" idx="2"/>
            <a:endCxn id="32" idx="1"/>
          </p:cNvCxnSpPr>
          <p:nvPr/>
        </p:nvCxnSpPr>
        <p:spPr>
          <a:xfrm rot="16200000" flipH="1">
            <a:off x="7134225"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47354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 Same Side Corner Rectangle 73"/>
          <p:cNvSpPr/>
          <p:nvPr/>
        </p:nvSpPr>
        <p:spPr>
          <a:xfrm>
            <a:off x="0" y="1"/>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pSp>
        <p:nvGrpSpPr>
          <p:cNvPr id="11" name="Group 10"/>
          <p:cNvGrpSpPr/>
          <p:nvPr/>
        </p:nvGrpSpPr>
        <p:grpSpPr>
          <a:xfrm>
            <a:off x="6172143" y="4169925"/>
            <a:ext cx="5495981" cy="1828800"/>
            <a:chOff x="6172143" y="4169925"/>
            <a:chExt cx="5495981" cy="1828800"/>
          </a:xfrm>
        </p:grpSpPr>
        <p:sp>
          <p:nvSpPr>
            <p:cNvPr id="53" name="Rectangle 52"/>
            <p:cNvSpPr/>
            <p:nvPr>
              <p:custDataLst>
                <p:tags r:id="rId5"/>
              </p:custDataLst>
            </p:nvPr>
          </p:nvSpPr>
          <p:spPr bwMode="auto">
            <a:xfrm>
              <a:off x="6172143" y="4169925"/>
              <a:ext cx="5495981"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45718" numCol="1" spcCol="0" rtlCol="0" fromWordArt="0" anchor="t" anchorCtr="0" forceAA="0" compatLnSpc="1">
              <a:prstTxWarp prst="textNoShape">
                <a:avLst/>
              </a:prstTxWarp>
              <a:noAutofit/>
            </a:bodyPr>
            <a:lstStyle/>
            <a:p>
              <a:pPr defTabSz="914099" fontAlgn="base">
                <a:spcBef>
                  <a:spcPts val="1200"/>
                </a:spcBef>
              </a:pPr>
              <a:r>
                <a:rPr lang="en-US" sz="1800" i="1" dirty="0">
                  <a:ln>
                    <a:solidFill>
                      <a:schemeClr val="bg1">
                        <a:alpha val="0"/>
                      </a:schemeClr>
                    </a:solidFill>
                  </a:ln>
                  <a:solidFill>
                    <a:schemeClr val="tx1">
                      <a:lumMod val="75000"/>
                      <a:lumOff val="25000"/>
                      <a:alpha val="99000"/>
                    </a:schemeClr>
                  </a:solidFill>
                </a:rPr>
                <a:t>Our weather model and resulting data </a:t>
              </a:r>
              <a:r>
                <a:rPr lang="en-US" sz="1800" i="1" dirty="0" smtClean="0">
                  <a:ln>
                    <a:solidFill>
                      <a:schemeClr val="bg1">
                        <a:alpha val="0"/>
                      </a:schemeClr>
                    </a:solidFill>
                  </a:ln>
                  <a:solidFill>
                    <a:schemeClr val="tx1">
                      <a:lumMod val="75000"/>
                      <a:lumOff val="25000"/>
                      <a:alpha val="99000"/>
                    </a:schemeClr>
                  </a:solidFill>
                </a:rPr>
                <a:t>sets </a:t>
              </a:r>
              <a:r>
                <a:rPr lang="en-US" sz="1800" i="1" dirty="0">
                  <a:ln>
                    <a:solidFill>
                      <a:schemeClr val="bg1">
                        <a:alpha val="0"/>
                      </a:schemeClr>
                    </a:solidFill>
                  </a:ln>
                  <a:solidFill>
                    <a:schemeClr val="tx1">
                      <a:lumMod val="75000"/>
                      <a:lumOff val="25000"/>
                      <a:alpha val="99000"/>
                    </a:schemeClr>
                  </a:solidFill>
                </a:rPr>
                <a:t>should be accessible to universities and other institutions</a:t>
              </a:r>
              <a:r>
                <a:rPr lang="en-US" sz="1800" i="1" dirty="0" smtClean="0">
                  <a:ln>
                    <a:solidFill>
                      <a:schemeClr val="bg1">
                        <a:alpha val="0"/>
                      </a:schemeClr>
                    </a:solidFill>
                  </a:ln>
                  <a:solidFill>
                    <a:schemeClr val="tx1">
                      <a:lumMod val="75000"/>
                      <a:lumOff val="25000"/>
                      <a:alpha val="99000"/>
                    </a:schemeClr>
                  </a:solidFill>
                </a:rPr>
                <a:t>.</a:t>
              </a:r>
              <a:br>
                <a:rPr lang="en-US" sz="1800" i="1" dirty="0" smtClean="0">
                  <a:ln>
                    <a:solidFill>
                      <a:schemeClr val="bg1">
                        <a:alpha val="0"/>
                      </a:schemeClr>
                    </a:solidFill>
                  </a:ln>
                  <a:solidFill>
                    <a:schemeClr val="tx1">
                      <a:lumMod val="75000"/>
                      <a:lumOff val="25000"/>
                      <a:alpha val="99000"/>
                    </a:schemeClr>
                  </a:solidFill>
                </a:rPr>
              </a:br>
              <a:endParaRPr lang="en-US" sz="1800" i="1" dirty="0" smtClean="0">
                <a:ln>
                  <a:solidFill>
                    <a:schemeClr val="bg1">
                      <a:alpha val="0"/>
                    </a:schemeClr>
                  </a:solidFill>
                </a:ln>
                <a:solidFill>
                  <a:schemeClr val="tx1">
                    <a:lumMod val="75000"/>
                    <a:lumOff val="25000"/>
                    <a:alpha val="99000"/>
                  </a:schemeClr>
                </a:solidFill>
              </a:endParaRPr>
            </a:p>
            <a:p>
              <a:pPr algn="r" defTabSz="914099" fontAlgn="base">
                <a:spcBef>
                  <a:spcPts val="1200"/>
                </a:spcBef>
              </a:pPr>
              <a:r>
                <a:rPr lang="en-US" sz="1600" b="1" dirty="0">
                  <a:ln>
                    <a:solidFill>
                      <a:schemeClr val="bg1">
                        <a:alpha val="0"/>
                      </a:schemeClr>
                    </a:solidFill>
                  </a:ln>
                  <a:solidFill>
                    <a:schemeClr val="tx1">
                      <a:lumMod val="75000"/>
                      <a:lumOff val="25000"/>
                      <a:alpha val="99000"/>
                    </a:schemeClr>
                  </a:solidFill>
                </a:rPr>
                <a:t>Aerospace Development Manager, </a:t>
              </a:r>
              <a:br>
                <a:rPr lang="en-US" sz="1600" b="1" dirty="0">
                  <a:ln>
                    <a:solidFill>
                      <a:schemeClr val="bg1">
                        <a:alpha val="0"/>
                      </a:schemeClr>
                    </a:solidFill>
                  </a:ln>
                  <a:solidFill>
                    <a:schemeClr val="tx1">
                      <a:lumMod val="75000"/>
                      <a:lumOff val="25000"/>
                      <a:alpha val="99000"/>
                    </a:schemeClr>
                  </a:solidFill>
                </a:rPr>
              </a:br>
              <a:r>
                <a:rPr lang="en-US" sz="1600" dirty="0">
                  <a:ln>
                    <a:solidFill>
                      <a:schemeClr val="bg1">
                        <a:alpha val="0"/>
                      </a:schemeClr>
                    </a:solidFill>
                  </a:ln>
                  <a:solidFill>
                    <a:schemeClr val="tx1">
                      <a:lumMod val="75000"/>
                      <a:lumOff val="25000"/>
                      <a:alpha val="99000"/>
                    </a:schemeClr>
                  </a:solidFill>
                </a:rPr>
                <a:t>U.S. Federal Government</a:t>
              </a:r>
            </a:p>
          </p:txBody>
        </p:sp>
        <p:pic>
          <p:nvPicPr>
            <p:cNvPr id="31"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11365832" y="4798354"/>
              <a:ext cx="231337" cy="18026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27494" y="4315472"/>
              <a:ext cx="191358" cy="1491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582611" y="4169925"/>
            <a:ext cx="5495979" cy="1828800"/>
            <a:chOff x="582611" y="4169925"/>
            <a:chExt cx="5495979" cy="1828800"/>
          </a:xfrm>
        </p:grpSpPr>
        <p:sp>
          <p:nvSpPr>
            <p:cNvPr id="56" name="Rectangle 55"/>
            <p:cNvSpPr/>
            <p:nvPr>
              <p:custDataLst>
                <p:tags r:id="rId4"/>
              </p:custDataLst>
            </p:nvPr>
          </p:nvSpPr>
          <p:spPr bwMode="auto">
            <a:xfrm>
              <a:off x="582611" y="4169925"/>
              <a:ext cx="5495979" cy="182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182880" rIns="274320" bIns="45718" numCol="1" rtlCol="0" anchor="t" anchorCtr="0" compatLnSpc="1">
              <a:prstTxWarp prst="textNoShape">
                <a:avLst/>
              </a:prstTxWarp>
            </a:bodyPr>
            <a:lstStyle/>
            <a:p>
              <a:pPr defTabSz="914099" fontAlgn="base">
                <a:spcBef>
                  <a:spcPts val="1200"/>
                </a:spcBef>
              </a:pPr>
              <a:r>
                <a:rPr lang="en-US" sz="1800" dirty="0">
                  <a:ln>
                    <a:solidFill>
                      <a:schemeClr val="bg1">
                        <a:alpha val="0"/>
                      </a:schemeClr>
                    </a:solidFill>
                  </a:ln>
                  <a:solidFill>
                    <a:schemeClr val="tx1">
                      <a:lumMod val="75000"/>
                      <a:lumOff val="25000"/>
                      <a:alpha val="99000"/>
                    </a:schemeClr>
                  </a:solidFill>
                </a:rPr>
                <a:t>It</a:t>
              </a:r>
              <a:r>
                <a:rPr lang="en-US" sz="1800" i="1" dirty="0">
                  <a:ln>
                    <a:solidFill>
                      <a:schemeClr val="bg1">
                        <a:alpha val="0"/>
                      </a:schemeClr>
                    </a:solidFill>
                  </a:ln>
                  <a:solidFill>
                    <a:schemeClr val="tx1">
                      <a:lumMod val="75000"/>
                      <a:lumOff val="25000"/>
                      <a:alpha val="99000"/>
                    </a:schemeClr>
                  </a:solidFill>
                </a:rPr>
                <a:t> takes more time to hand a project from </a:t>
              </a:r>
              <a:r>
                <a:rPr lang="en-US" sz="1800" i="1" dirty="0" smtClean="0">
                  <a:ln>
                    <a:solidFill>
                      <a:schemeClr val="bg1">
                        <a:alpha val="0"/>
                      </a:schemeClr>
                    </a:solidFill>
                  </a:ln>
                  <a:solidFill>
                    <a:schemeClr val="tx1">
                      <a:lumMod val="75000"/>
                      <a:lumOff val="25000"/>
                      <a:alpha val="99000"/>
                    </a:schemeClr>
                  </a:solidFill>
                </a:rPr>
                <a:t>the </a:t>
              </a:r>
              <a:r>
                <a:rPr lang="en-US" sz="1800" i="1" dirty="0">
                  <a:ln>
                    <a:solidFill>
                      <a:schemeClr val="bg1">
                        <a:alpha val="0"/>
                      </a:schemeClr>
                    </a:solidFill>
                  </a:ln>
                  <a:solidFill>
                    <a:schemeClr val="tx1">
                      <a:lumMod val="75000"/>
                      <a:lumOff val="25000"/>
                      <a:alpha val="99000"/>
                    </a:schemeClr>
                  </a:solidFill>
                </a:rPr>
                <a:t>seismic guys to me to the engineers in production than it does to figure out the oil </a:t>
              </a:r>
              <a:r>
                <a:rPr lang="en-US" sz="1800" i="1" dirty="0" smtClean="0">
                  <a:ln>
                    <a:solidFill>
                      <a:schemeClr val="bg1">
                        <a:alpha val="0"/>
                      </a:schemeClr>
                    </a:solidFill>
                  </a:ln>
                  <a:solidFill>
                    <a:schemeClr val="tx1">
                      <a:lumMod val="75000"/>
                      <a:lumOff val="25000"/>
                      <a:alpha val="99000"/>
                    </a:schemeClr>
                  </a:solidFill>
                </a:rPr>
                <a:t>field </a:t>
              </a:r>
              <a:r>
                <a:rPr lang="en-US" sz="1800" i="1" dirty="0">
                  <a:ln>
                    <a:solidFill>
                      <a:schemeClr val="bg1">
                        <a:alpha val="0"/>
                      </a:schemeClr>
                    </a:solidFill>
                  </a:ln>
                  <a:solidFill>
                    <a:schemeClr val="tx1">
                      <a:lumMod val="75000"/>
                      <a:lumOff val="25000"/>
                      <a:alpha val="99000"/>
                    </a:schemeClr>
                  </a:solidFill>
                </a:rPr>
                <a:t>plays</a:t>
              </a:r>
              <a:r>
                <a:rPr lang="en-US" sz="1800" i="1" dirty="0" smtClean="0">
                  <a:ln>
                    <a:solidFill>
                      <a:schemeClr val="bg1">
                        <a:alpha val="0"/>
                      </a:schemeClr>
                    </a:solidFill>
                  </a:ln>
                  <a:solidFill>
                    <a:schemeClr val="tx1">
                      <a:lumMod val="75000"/>
                      <a:lumOff val="25000"/>
                      <a:alpha val="99000"/>
                    </a:schemeClr>
                  </a:solidFill>
                </a:rPr>
                <a:t>.</a:t>
              </a:r>
            </a:p>
            <a:p>
              <a:pPr algn="r" defTabSz="914099" fontAlgn="base">
                <a:spcBef>
                  <a:spcPts val="1200"/>
                </a:spcBef>
              </a:pPr>
              <a:r>
                <a:rPr lang="en-US" sz="1600" b="1" dirty="0" smtClean="0">
                  <a:ln>
                    <a:solidFill>
                      <a:schemeClr val="bg1">
                        <a:alpha val="0"/>
                      </a:schemeClr>
                    </a:solidFill>
                  </a:ln>
                  <a:solidFill>
                    <a:schemeClr val="tx1">
                      <a:lumMod val="75000"/>
                      <a:lumOff val="25000"/>
                      <a:alpha val="99000"/>
                    </a:schemeClr>
                  </a:solidFill>
                </a:rPr>
                <a:t>Geologist</a:t>
              </a:r>
              <a:r>
                <a:rPr lang="en-US" sz="1600" dirty="0">
                  <a:ln>
                    <a:solidFill>
                      <a:schemeClr val="bg1">
                        <a:alpha val="0"/>
                      </a:schemeClr>
                    </a:solidFill>
                  </a:ln>
                  <a:solidFill>
                    <a:schemeClr val="tx1">
                      <a:lumMod val="75000"/>
                      <a:lumOff val="25000"/>
                      <a:alpha val="99000"/>
                    </a:schemeClr>
                  </a:solidFill>
                </a:rPr>
                <a:t>, </a:t>
              </a:r>
              <a:br>
                <a:rPr lang="en-US" sz="1600" dirty="0">
                  <a:ln>
                    <a:solidFill>
                      <a:schemeClr val="bg1">
                        <a:alpha val="0"/>
                      </a:schemeClr>
                    </a:solidFill>
                  </a:ln>
                  <a:solidFill>
                    <a:schemeClr val="tx1">
                      <a:lumMod val="75000"/>
                      <a:lumOff val="25000"/>
                      <a:alpha val="99000"/>
                    </a:schemeClr>
                  </a:solidFill>
                </a:rPr>
              </a:br>
              <a:r>
                <a:rPr lang="en-US" sz="1600" dirty="0" smtClean="0">
                  <a:ln>
                    <a:solidFill>
                      <a:schemeClr val="bg1">
                        <a:alpha val="0"/>
                      </a:schemeClr>
                    </a:solidFill>
                  </a:ln>
                  <a:solidFill>
                    <a:schemeClr val="tx1">
                      <a:lumMod val="75000"/>
                      <a:lumOff val="25000"/>
                      <a:alpha val="99000"/>
                    </a:schemeClr>
                  </a:solidFill>
                </a:rPr>
                <a:t>Major </a:t>
              </a:r>
              <a:r>
                <a:rPr lang="en-US" sz="1600" dirty="0">
                  <a:ln>
                    <a:solidFill>
                      <a:schemeClr val="bg1">
                        <a:alpha val="0"/>
                      </a:schemeClr>
                    </a:solidFill>
                  </a:ln>
                  <a:solidFill>
                    <a:schemeClr val="tx1">
                      <a:lumMod val="75000"/>
                      <a:lumOff val="25000"/>
                      <a:alpha val="99000"/>
                    </a:schemeClr>
                  </a:solidFill>
                </a:rPr>
                <a:t>oil and gas company</a:t>
              </a:r>
              <a:endParaRPr lang="en-US" sz="1800" dirty="0">
                <a:ln>
                  <a:solidFill>
                    <a:schemeClr val="bg1">
                      <a:alpha val="0"/>
                    </a:schemeClr>
                  </a:solidFill>
                </a:ln>
                <a:solidFill>
                  <a:schemeClr val="tx1">
                    <a:lumMod val="75000"/>
                    <a:lumOff val="25000"/>
                    <a:alpha val="99000"/>
                  </a:schemeClr>
                </a:solidFill>
              </a:endParaRPr>
            </a:p>
          </p:txBody>
        </p:sp>
        <p:pic>
          <p:nvPicPr>
            <p:cNvPr id="33" name="Picture 46" descr="C:\Users\sakuu\Documents\Ballmer MGX 2011\Tile Icons\Quotes.png"/>
            <p:cNvPicPr>
              <a:picLocks noChangeAspect="1" noChangeArrowheads="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629693" y="4315472"/>
              <a:ext cx="191358" cy="1491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5" descr="C:\Users\sakuu\Documents\Ballmer MGX 2011\Tile Icons\Quotes 2.png"/>
            <p:cNvPicPr>
              <a:picLocks noChangeAspect="1" noChangeArrowheads="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black">
            <a:xfrm>
              <a:off x="5122859" y="5075787"/>
              <a:ext cx="231337" cy="18026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82102125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4078"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err="1" smtClean="0">
                <a:solidFill>
                  <a:schemeClr val="bg1">
                    <a:alpha val="99000"/>
                  </a:schemeClr>
                </a:solidFill>
              </a:rPr>
              <a:t>MapReduce</a:t>
            </a:r>
            <a:r>
              <a:rPr lang="en-US" dirty="0" smtClean="0">
                <a:solidFill>
                  <a:schemeClr val="bg1">
                    <a:alpha val="99000"/>
                  </a:schemeClr>
                </a:solidFill>
              </a:rPr>
              <a:t> </a:t>
            </a:r>
            <a:r>
              <a:rPr lang="en-US" dirty="0">
                <a:solidFill>
                  <a:schemeClr val="bg1">
                    <a:alpha val="99000"/>
                  </a:schemeClr>
                </a:solidFill>
              </a:rPr>
              <a:t>– </a:t>
            </a:r>
            <a:r>
              <a:rPr lang="en-US" dirty="0" smtClean="0">
                <a:solidFill>
                  <a:schemeClr val="bg1">
                    <a:alpha val="99000"/>
                  </a:schemeClr>
                </a:solidFill>
              </a:rPr>
              <a:t>Workflow</a:t>
            </a:r>
            <a:endParaRPr lang="en-US" dirty="0">
              <a:solidFill>
                <a:schemeClr val="bg1">
                  <a:alpha val="99000"/>
                </a:schemeClr>
              </a:solidFill>
            </a:endParaRPr>
          </a:p>
        </p:txBody>
      </p:sp>
      <p:sp>
        <p:nvSpPr>
          <p:cNvPr id="38" name="Rectangle 37"/>
          <p:cNvSpPr>
            <a:spLocks noChangeAspect="1"/>
          </p:cNvSpPr>
          <p:nvPr/>
        </p:nvSpPr>
        <p:spPr>
          <a:xfrm>
            <a:off x="582611"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Data</a:t>
            </a:r>
          </a:p>
          <a:p>
            <a:pPr lvl="0">
              <a:lnSpc>
                <a:spcPct val="90000"/>
              </a:lnSpc>
            </a:pPr>
            <a:r>
              <a:rPr lang="en-US" sz="3200" dirty="0">
                <a:ln>
                  <a:solidFill>
                    <a:srgbClr val="FFFFFF">
                      <a:alpha val="0"/>
                    </a:srgbClr>
                  </a:solidFill>
                </a:ln>
                <a:solidFill>
                  <a:schemeClr val="bg1">
                    <a:alpha val="99000"/>
                  </a:schemeClr>
                </a:solidFill>
                <a:latin typeface="Segoe UI Light" pitchFamily="34" charset="0"/>
              </a:rPr>
              <a:t>Acquisition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Modeling</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1" name="Rectangle 40"/>
          <p:cNvSpPr>
            <a:spLocks noChangeAspect="1"/>
          </p:cNvSpPr>
          <p:nvPr/>
        </p:nvSpPr>
        <p:spPr>
          <a:xfrm>
            <a:off x="3377377"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Collaboration</a:t>
            </a:r>
          </a:p>
          <a:p>
            <a:pPr lvl="0">
              <a:lnSpc>
                <a:spcPct val="90000"/>
              </a:lnSpc>
            </a:pPr>
            <a:r>
              <a:rPr lang="en-US" sz="3200" dirty="0" smtClean="0">
                <a:ln>
                  <a:solidFill>
                    <a:srgbClr val="FFFFFF">
                      <a:alpha val="0"/>
                    </a:srgbClr>
                  </a:solidFill>
                </a:ln>
                <a:solidFill>
                  <a:schemeClr val="bg1">
                    <a:alpha val="99000"/>
                  </a:schemeClr>
                </a:solidFill>
                <a:latin typeface="Segoe UI Light" pitchFamily="34" charset="0"/>
              </a:rPr>
              <a:t>&amp; Visualization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4" name="Rectangle 43"/>
          <p:cNvSpPr>
            <a:spLocks noChangeAspect="1"/>
          </p:cNvSpPr>
          <p:nvPr/>
        </p:nvSpPr>
        <p:spPr>
          <a:xfrm>
            <a:off x="8966910"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Dissemination,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Sharing</a:t>
            </a:r>
            <a:r>
              <a:rPr lang="en-US" sz="3200" dirty="0">
                <a:ln>
                  <a:solidFill>
                    <a:srgbClr val="FFFFFF">
                      <a:alpha val="0"/>
                    </a:srgbClr>
                  </a:solidFill>
                </a:ln>
                <a:solidFill>
                  <a:schemeClr val="bg1">
                    <a:alpha val="99000"/>
                  </a:schemeClr>
                </a:solidFill>
                <a:latin typeface="Segoe UI Light" pitchFamily="34" charset="0"/>
              </a:rPr>
              <a:t>, </a:t>
            </a:r>
            <a:r>
              <a:rPr lang="en-US" sz="3200" dirty="0" smtClean="0">
                <a:ln>
                  <a:solidFill>
                    <a:srgbClr val="FFFFFF">
                      <a:alpha val="0"/>
                    </a:srgbClr>
                  </a:solidFill>
                </a:ln>
                <a:solidFill>
                  <a:schemeClr val="bg1">
                    <a:alpha val="99000"/>
                  </a:schemeClr>
                </a:solidFill>
                <a:latin typeface="Segoe UI Light" pitchFamily="34" charset="0"/>
              </a:rPr>
              <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Preservation</a:t>
            </a:r>
            <a:endParaRPr lang="en-US" sz="3200" dirty="0">
              <a:ln>
                <a:solidFill>
                  <a:srgbClr val="FFFFFF">
                    <a:alpha val="0"/>
                  </a:srgbClr>
                </a:solidFill>
              </a:ln>
              <a:solidFill>
                <a:schemeClr val="bg1">
                  <a:alpha val="99000"/>
                </a:schemeClr>
              </a:solidFill>
              <a:latin typeface="Segoe UI Light" pitchFamily="34" charset="0"/>
            </a:endParaRPr>
          </a:p>
        </p:txBody>
      </p:sp>
      <p:sp>
        <p:nvSpPr>
          <p:cNvPr id="47" name="Rectangle 46"/>
          <p:cNvSpPr>
            <a:spLocks noChangeAspect="1"/>
          </p:cNvSpPr>
          <p:nvPr/>
        </p:nvSpPr>
        <p:spPr>
          <a:xfrm>
            <a:off x="6172143" y="1383106"/>
            <a:ext cx="2701214" cy="2701214"/>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b"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Analysis </a:t>
            </a:r>
            <a:r>
              <a:rPr lang="en-US" sz="3200" dirty="0" smtClean="0">
                <a:ln>
                  <a:solidFill>
                    <a:srgbClr val="FFFFFF">
                      <a:alpha val="0"/>
                    </a:srgbClr>
                  </a:solidFill>
                </a:ln>
                <a:solidFill>
                  <a:schemeClr val="bg1">
                    <a:alpha val="99000"/>
                  </a:schemeClr>
                </a:solidFill>
                <a:latin typeface="Segoe UI Light" pitchFamily="34" charset="0"/>
              </a:rPr>
              <a:t>&amp;</a:t>
            </a:r>
            <a:br>
              <a:rPr lang="en-US" sz="3200" dirty="0" smtClean="0">
                <a:ln>
                  <a:solidFill>
                    <a:srgbClr val="FFFFFF">
                      <a:alpha val="0"/>
                    </a:srgbClr>
                  </a:solidFill>
                </a:ln>
                <a:solidFill>
                  <a:schemeClr val="bg1">
                    <a:alpha val="99000"/>
                  </a:schemeClr>
                </a:solidFill>
                <a:latin typeface="Segoe UI Light" pitchFamily="34" charset="0"/>
              </a:rPr>
            </a:br>
            <a:r>
              <a:rPr lang="en-US" sz="3200" dirty="0" smtClean="0">
                <a:ln>
                  <a:solidFill>
                    <a:srgbClr val="FFFFFF">
                      <a:alpha val="0"/>
                    </a:srgbClr>
                  </a:solidFill>
                </a:ln>
                <a:solidFill>
                  <a:schemeClr val="bg1">
                    <a:alpha val="99000"/>
                  </a:schemeClr>
                </a:solidFill>
                <a:latin typeface="Segoe UI Light" pitchFamily="34" charset="0"/>
              </a:rPr>
              <a:t>Data </a:t>
            </a:r>
            <a:r>
              <a:rPr lang="en-US" sz="3200" dirty="0">
                <a:ln>
                  <a:solidFill>
                    <a:srgbClr val="FFFFFF">
                      <a:alpha val="0"/>
                    </a:srgbClr>
                  </a:solidFill>
                </a:ln>
                <a:solidFill>
                  <a:schemeClr val="bg1">
                    <a:alpha val="99000"/>
                  </a:schemeClr>
                </a:solidFill>
                <a:latin typeface="Segoe UI Light" pitchFamily="34" charset="0"/>
              </a:rPr>
              <a:t>Mining</a:t>
            </a:r>
          </a:p>
        </p:txBody>
      </p:sp>
    </p:spTree>
    <p:extLst>
      <p:ext uri="{BB962C8B-B14F-4D97-AF65-F5344CB8AC3E}">
        <p14:creationId xmlns:p14="http://schemas.microsoft.com/office/powerpoint/2010/main" val="196591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par>
                          <p:cTn id="20" fill="hold">
                            <p:stCondLst>
                              <p:cond delay="2250"/>
                            </p:stCondLst>
                            <p:childTnLst>
                              <p:par>
                                <p:cTn id="21" presetID="47" presetClass="entr" presetSubtype="0" fill="hold"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anim calcmode="lin" valueType="num">
                                      <p:cBhvr>
                                        <p:cTn id="24" dur="500" fill="hold"/>
                                        <p:tgtEl>
                                          <p:spTgt spid="10"/>
                                        </p:tgtEl>
                                        <p:attrNameLst>
                                          <p:attrName>ppt_x</p:attrName>
                                        </p:attrNameLst>
                                      </p:cBhvr>
                                      <p:tavLst>
                                        <p:tav tm="0">
                                          <p:val>
                                            <p:strVal val="#ppt_x"/>
                                          </p:val>
                                        </p:tav>
                                        <p:tav tm="100000">
                                          <p:val>
                                            <p:strVal val="#ppt_x"/>
                                          </p:val>
                                        </p:tav>
                                      </p:tavLst>
                                    </p:anim>
                                    <p:anim calcmode="lin" valueType="num">
                                      <p:cBhvr>
                                        <p:cTn id="25" dur="500" fill="hold"/>
                                        <p:tgtEl>
                                          <p:spTgt spid="10"/>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anim calcmode="lin" valueType="num">
                                      <p:cBhvr>
                                        <p:cTn id="29" dur="500" fill="hold"/>
                                        <p:tgtEl>
                                          <p:spTgt spid="11"/>
                                        </p:tgtEl>
                                        <p:attrNameLst>
                                          <p:attrName>ppt_x</p:attrName>
                                        </p:attrNameLst>
                                      </p:cBhvr>
                                      <p:tavLst>
                                        <p:tav tm="0">
                                          <p:val>
                                            <p:strVal val="#ppt_x"/>
                                          </p:val>
                                        </p:tav>
                                        <p:tav tm="100000">
                                          <p:val>
                                            <p:strVal val="#ppt_x"/>
                                          </p:val>
                                        </p:tav>
                                      </p:tavLst>
                                    </p:anim>
                                    <p:anim calcmode="lin" valueType="num">
                                      <p:cBhvr>
                                        <p:cTn id="30"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4"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smtClean="0"/>
              <a:t>Hadoop</a:t>
            </a:r>
            <a:endParaRPr lang="en-US" sz="4400" dirty="0"/>
          </a:p>
        </p:txBody>
      </p:sp>
    </p:spTree>
    <p:extLst>
      <p:ext uri="{BB962C8B-B14F-4D97-AF65-F5344CB8AC3E}">
        <p14:creationId xmlns:p14="http://schemas.microsoft.com/office/powerpoint/2010/main" val="343796762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585582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990"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0" y="0"/>
                        <a:ext cx="158750" cy="158750"/>
                      </a:xfrm>
                      <a:prstGeom prst="rect">
                        <a:avLst/>
                      </a:prstGeom>
                    </p:spPr>
                  </p:pic>
                </p:oleObj>
              </mc:Fallback>
            </mc:AlternateContent>
          </a:graphicData>
        </a:graphic>
      </p:graphicFrame>
      <p:sp>
        <p:nvSpPr>
          <p:cNvPr id="79" name="TextBox 78"/>
          <p:cNvSpPr txBox="1"/>
          <p:nvPr/>
        </p:nvSpPr>
        <p:spPr>
          <a:xfrm>
            <a:off x="250214" y="6448942"/>
            <a:ext cx="3967433" cy="184666"/>
          </a:xfrm>
          <a:prstGeom prst="rect">
            <a:avLst/>
          </a:prstGeom>
          <a:noFill/>
        </p:spPr>
        <p:txBody>
          <a:bodyPr wrap="none" lIns="0" tIns="0" rIns="0" bIns="0" rtlCol="0" anchor="b" anchorCtr="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chemeClr val="bg1"/>
                </a:solidFill>
                <a:effectLst/>
                <a:uLnTx/>
                <a:uFillTx/>
              </a:rPr>
              <a:t>Reference</a:t>
            </a:r>
            <a:r>
              <a:rPr kumimoji="0" lang="en-US" sz="1200" b="0" i="0" u="none" strike="noStrike" kern="0" cap="none" spc="0" normalizeH="0" baseline="0" noProof="0" dirty="0">
                <a:ln>
                  <a:solidFill>
                    <a:schemeClr val="bg1">
                      <a:alpha val="0"/>
                    </a:schemeClr>
                  </a:solidFill>
                </a:ln>
                <a:solidFill>
                  <a:schemeClr val="bg1"/>
                </a:solidFill>
                <a:effectLst/>
                <a:uLnTx/>
                <a:uFillTx/>
              </a:rPr>
              <a:t>: </a:t>
            </a:r>
            <a:r>
              <a:rPr kumimoji="0" lang="en-US" sz="1200" b="0" i="0" u="sng" strike="noStrike" kern="0" cap="none" spc="0" normalizeH="0" baseline="0" noProof="0" dirty="0">
                <a:ln>
                  <a:solidFill>
                    <a:schemeClr val="bg1">
                      <a:alpha val="0"/>
                    </a:schemeClr>
                  </a:solidFill>
                </a:ln>
                <a:solidFill>
                  <a:schemeClr val="bg1"/>
                </a:solidFill>
                <a:effectLst/>
                <a:uLnTx/>
                <a:uFillTx/>
              </a:rPr>
              <a:t>http://</a:t>
            </a:r>
            <a:r>
              <a:rPr kumimoji="0" lang="en-US" sz="1200" b="0" i="0" u="sng" strike="noStrike" kern="0" cap="none" spc="0" normalizeH="0" baseline="0" noProof="0" dirty="0" smtClean="0">
                <a:ln>
                  <a:solidFill>
                    <a:schemeClr val="bg1">
                      <a:alpha val="0"/>
                    </a:schemeClr>
                  </a:solidFill>
                </a:ln>
                <a:solidFill>
                  <a:schemeClr val="bg1"/>
                </a:solidFill>
                <a:effectLst/>
                <a:uLnTx/>
                <a:uFillTx/>
              </a:rPr>
              <a:t>en.wikipedia.org/wiki/File:Hadoop_1.png </a:t>
            </a:r>
            <a:endParaRPr kumimoji="0" lang="en-US" sz="1200" b="0" i="0" u="sng" strike="noStrike" kern="0" cap="none" spc="0" normalizeH="0" baseline="0" noProof="0" dirty="0">
              <a:ln>
                <a:solidFill>
                  <a:schemeClr val="bg1">
                    <a:alpha val="0"/>
                  </a:schemeClr>
                </a:solidFill>
              </a:ln>
              <a:solidFill>
                <a:schemeClr val="bg1"/>
              </a:solidFill>
              <a:effectLst/>
              <a:uLnTx/>
              <a:uFillTx/>
            </a:endParaRPr>
          </a:p>
        </p:txBody>
      </p:sp>
      <p:grpSp>
        <p:nvGrpSpPr>
          <p:cNvPr id="13" name="Group 12"/>
          <p:cNvGrpSpPr/>
          <p:nvPr/>
        </p:nvGrpSpPr>
        <p:grpSpPr>
          <a:xfrm>
            <a:off x="4482353" y="1508879"/>
            <a:ext cx="6206172" cy="4572000"/>
            <a:chOff x="4482353" y="2126379"/>
            <a:chExt cx="6206172" cy="4572000"/>
          </a:xfrm>
        </p:grpSpPr>
        <p:sp>
          <p:nvSpPr>
            <p:cNvPr id="76" name="TextBox 75"/>
            <p:cNvSpPr txBox="1"/>
            <p:nvPr/>
          </p:nvSpPr>
          <p:spPr>
            <a:xfrm>
              <a:off x="4482353" y="2967293"/>
              <a:ext cx="1581197"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err="1" smtClean="0">
                  <a:ln>
                    <a:solidFill>
                      <a:schemeClr val="bg1">
                        <a:alpha val="0"/>
                      </a:schemeClr>
                    </a:solidFill>
                  </a:ln>
                  <a:solidFill>
                    <a:schemeClr val="bg1">
                      <a:alpha val="99000"/>
                    </a:schemeClr>
                  </a:solidFill>
                  <a:effectLst/>
                  <a:uLnTx/>
                  <a:uFillTx/>
                </a:rPr>
                <a:t>MapReduce</a:t>
              </a: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 </a:t>
              </a: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Layer</a:t>
              </a:r>
            </a:p>
          </p:txBody>
        </p:sp>
        <p:sp>
          <p:nvSpPr>
            <p:cNvPr id="77" name="TextBox 76"/>
            <p:cNvSpPr txBox="1"/>
            <p:nvPr/>
          </p:nvSpPr>
          <p:spPr>
            <a:xfrm>
              <a:off x="4697630" y="5268139"/>
              <a:ext cx="1365919" cy="646331"/>
            </a:xfrm>
            <a:prstGeom prst="rect">
              <a:avLst/>
            </a:prstGeom>
            <a:noFill/>
          </p:spPr>
          <p:txBody>
            <a:bodyPr wrap="square" rtlCol="0" anchor="ctr" anchorCtr="0">
              <a:spAutoFit/>
            </a:bodyPr>
            <a:lstStyle/>
            <a:p>
              <a:pPr marL="0" marR="0" lvl="0" indent="0" algn="r" defTabSz="914400" eaLnBrk="1" fontAlgn="auto" latinLnBrk="0" hangingPunct="1">
                <a:lnSpc>
                  <a:spcPct val="90000"/>
                </a:lnSpc>
                <a:buClrTx/>
                <a:buSzTx/>
                <a:buFontTx/>
                <a:buNone/>
                <a:tabLst/>
                <a:defRPr/>
              </a:pP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HDFS </a:t>
              </a:r>
              <a:b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br>
              <a:r>
                <a:rPr kumimoji="0" lang="en-US" sz="2000" b="0" i="0" u="none" strike="noStrike" kern="0" cap="none" spc="0" normalizeH="0" baseline="0" noProof="0" dirty="0" smtClean="0">
                  <a:ln>
                    <a:solidFill>
                      <a:schemeClr val="bg1">
                        <a:alpha val="0"/>
                      </a:schemeClr>
                    </a:solidFill>
                  </a:ln>
                  <a:solidFill>
                    <a:schemeClr val="bg1">
                      <a:alpha val="99000"/>
                    </a:schemeClr>
                  </a:solidFill>
                  <a:effectLst/>
                  <a:uLnTx/>
                  <a:uFillTx/>
                </a:rPr>
                <a:t>Layer</a:t>
              </a:r>
            </a:p>
          </p:txBody>
        </p:sp>
        <p:grpSp>
          <p:nvGrpSpPr>
            <p:cNvPr id="5" name="Group 4"/>
            <p:cNvGrpSpPr/>
            <p:nvPr/>
          </p:nvGrpSpPr>
          <p:grpSpPr>
            <a:xfrm>
              <a:off x="6116525" y="2126379"/>
              <a:ext cx="4572000" cy="4572000"/>
              <a:chOff x="5508514" y="2126380"/>
              <a:chExt cx="5391713" cy="4462379"/>
            </a:xfrm>
          </p:grpSpPr>
          <p:sp>
            <p:nvSpPr>
              <p:cNvPr id="31" name="Rectangle 30"/>
              <p:cNvSpPr/>
              <p:nvPr>
                <p:custDataLst>
                  <p:tags r:id="rId4"/>
                </p:custDataLst>
              </p:nvPr>
            </p:nvSpPr>
            <p:spPr bwMode="auto">
              <a:xfrm>
                <a:off x="5508514" y="2126380"/>
                <a:ext cx="5391713" cy="44623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330739"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72" name="Round Same Side Corner Rectangle 73"/>
              <p:cNvSpPr/>
              <p:nvPr>
                <p:custDataLst>
                  <p:tags r:id="rId5"/>
                </p:custDataLst>
              </p:nvPr>
            </p:nvSpPr>
            <p:spPr>
              <a:xfrm>
                <a:off x="5634882" y="2251432"/>
                <a:ext cx="2443120" cy="4212276"/>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marL="0" marR="0" lvl="0" indent="0" algn="ctr" defTabSz="914400" eaLnBrk="1" fontAlgn="auto" latinLnBrk="0" hangingPunct="1">
                  <a:lnSpc>
                    <a:spcPct val="90000"/>
                  </a:lnSpc>
                  <a:buClrTx/>
                  <a:buSzTx/>
                  <a:buFontTx/>
                  <a:buNone/>
                  <a:tabLst/>
                  <a:defRPr/>
                </a:pPr>
                <a:endParaRPr kumimoji="0" lang="en-US" sz="1800" b="0" i="0" u="none" strike="noStrike" kern="0" cap="none" spc="0" normalizeH="0" baseline="0" noProof="0" dirty="0">
                  <a:ln>
                    <a:solidFill>
                      <a:schemeClr val="bg1">
                        <a:alpha val="0"/>
                      </a:schemeClr>
                    </a:solidFill>
                  </a:ln>
                  <a:solidFill>
                    <a:sysClr val="window" lastClr="FFFFFF"/>
                  </a:solidFill>
                  <a:effectLst/>
                  <a:uLnTx/>
                  <a:uFillTx/>
                  <a:latin typeface="Calibri"/>
                  <a:ea typeface="+mn-ea"/>
                  <a:cs typeface="+mn-cs"/>
                </a:endParaRPr>
              </a:p>
            </p:txBody>
          </p:sp>
          <p:sp>
            <p:nvSpPr>
              <p:cNvPr id="35" name="Rectangle 34"/>
              <p:cNvSpPr/>
              <p:nvPr>
                <p:custDataLst>
                  <p:tags r:id="rId6"/>
                </p:custDataLst>
              </p:nvPr>
            </p:nvSpPr>
            <p:spPr>
              <a:xfrm>
                <a:off x="8499230"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cxnSp>
            <p:nvCxnSpPr>
              <p:cNvPr id="19" name="Straight Arrow Connector 18"/>
              <p:cNvCxnSpPr>
                <a:stCxn id="32" idx="2"/>
                <a:endCxn id="33" idx="0"/>
              </p:cNvCxnSpPr>
              <p:nvPr>
                <p:custDataLst>
                  <p:tags r:id="rId7"/>
                </p:custDataLst>
              </p:nvPr>
            </p:nvCxnSpPr>
            <p:spPr>
              <a:xfrm>
                <a:off x="6856442" y="3136010"/>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8"/>
                </p:custDataLst>
              </p:nvPr>
            </p:nvSpPr>
            <p:spPr>
              <a:xfrm>
                <a:off x="5803373" y="237780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Task tracker</a:t>
                </a:r>
                <a:endParaRPr lang="en-US" dirty="0">
                  <a:ln>
                    <a:solidFill>
                      <a:schemeClr val="bg1">
                        <a:alpha val="0"/>
                      </a:schemeClr>
                    </a:solidFill>
                  </a:ln>
                  <a:solidFill>
                    <a:schemeClr val="bg1"/>
                  </a:solidFill>
                </a:endParaRPr>
              </a:p>
            </p:txBody>
          </p:sp>
          <p:sp>
            <p:nvSpPr>
              <p:cNvPr id="33" name="Rectangle 32"/>
              <p:cNvSpPr/>
              <p:nvPr>
                <p:custDataLst>
                  <p:tags r:id="rId9"/>
                </p:custDataLst>
              </p:nvPr>
            </p:nvSpPr>
            <p:spPr>
              <a:xfrm>
                <a:off x="5803373" y="344491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Job tracker</a:t>
                </a:r>
                <a:endParaRPr lang="en-US" dirty="0">
                  <a:ln>
                    <a:solidFill>
                      <a:schemeClr val="bg1">
                        <a:alpha val="0"/>
                      </a:schemeClr>
                    </a:solidFill>
                  </a:ln>
                  <a:solidFill>
                    <a:schemeClr val="bg1"/>
                  </a:solidFill>
                </a:endParaRPr>
              </a:p>
            </p:txBody>
          </p:sp>
          <p:sp>
            <p:nvSpPr>
              <p:cNvPr id="37" name="Rectangle 36"/>
              <p:cNvSpPr/>
              <p:nvPr>
                <p:custDataLst>
                  <p:tags r:id="rId10"/>
                </p:custDataLst>
              </p:nvPr>
            </p:nvSpPr>
            <p:spPr>
              <a:xfrm>
                <a:off x="5803373" y="4512020"/>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Name node</a:t>
                </a:r>
                <a:endParaRPr lang="en-US" dirty="0">
                  <a:ln>
                    <a:solidFill>
                      <a:schemeClr val="bg1">
                        <a:alpha val="0"/>
                      </a:schemeClr>
                    </a:solidFill>
                  </a:ln>
                  <a:solidFill>
                    <a:schemeClr val="bg1"/>
                  </a:solidFill>
                </a:endParaRPr>
              </a:p>
            </p:txBody>
          </p:sp>
          <p:sp>
            <p:nvSpPr>
              <p:cNvPr id="38" name="Rectangle 37"/>
              <p:cNvSpPr/>
              <p:nvPr>
                <p:custDataLst>
                  <p:tags r:id="rId11"/>
                </p:custDataLst>
              </p:nvPr>
            </p:nvSpPr>
            <p:spPr>
              <a:xfrm>
                <a:off x="5803373"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sp>
            <p:nvSpPr>
              <p:cNvPr id="39" name="Rectangle 38"/>
              <p:cNvSpPr/>
              <p:nvPr>
                <p:custDataLst>
                  <p:tags r:id="rId12"/>
                </p:custDataLst>
              </p:nvPr>
            </p:nvSpPr>
            <p:spPr>
              <a:xfrm>
                <a:off x="8499230" y="5579129"/>
                <a:ext cx="2106138" cy="758210"/>
              </a:xfrm>
              <a:prstGeom prst="rect">
                <a:avLst/>
              </a:prstGeom>
              <a:solidFill>
                <a:schemeClr val="accent2"/>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smtClean="0">
                    <a:ln>
                      <a:solidFill>
                        <a:schemeClr val="bg1">
                          <a:alpha val="0"/>
                        </a:schemeClr>
                      </a:solidFill>
                    </a:ln>
                    <a:solidFill>
                      <a:schemeClr val="bg1"/>
                    </a:solidFill>
                  </a:rPr>
                  <a:t>Data node</a:t>
                </a:r>
                <a:endParaRPr lang="en-US" dirty="0">
                  <a:ln>
                    <a:solidFill>
                      <a:schemeClr val="bg1">
                        <a:alpha val="0"/>
                      </a:schemeClr>
                    </a:solidFill>
                  </a:ln>
                  <a:solidFill>
                    <a:schemeClr val="bg1"/>
                  </a:solidFill>
                </a:endParaRPr>
              </a:p>
            </p:txBody>
          </p:sp>
          <p:cxnSp>
            <p:nvCxnSpPr>
              <p:cNvPr id="59" name="Straight Arrow Connector 58"/>
              <p:cNvCxnSpPr>
                <a:stCxn id="37" idx="2"/>
                <a:endCxn id="38" idx="0"/>
              </p:cNvCxnSpPr>
              <p:nvPr>
                <p:custDataLst>
                  <p:tags r:id="rId13"/>
                </p:custDataLst>
              </p:nvPr>
            </p:nvCxnSpPr>
            <p:spPr>
              <a:xfrm>
                <a:off x="6856442" y="5270229"/>
                <a:ext cx="0" cy="308900"/>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7909511" y="3136010"/>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7909511" y="4891124"/>
                <a:ext cx="1642788" cy="688005"/>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grpSp>
      </p:grp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0873" y="2548785"/>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5433"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7" name="Title 1"/>
          <p:cNvSpPr txBox="1">
            <a:spLocks/>
          </p:cNvSpPr>
          <p:nvPr>
            <p:custDataLst>
              <p:tags r:id="rId3"/>
            </p:custDataLst>
          </p:nvPr>
        </p:nvSpPr>
        <p:spPr>
          <a:xfrm>
            <a:off x="519112" y="228600"/>
            <a:ext cx="11149013"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solidFill>
                  <a:schemeClr val="bg1">
                    <a:alpha val="99000"/>
                  </a:schemeClr>
                </a:solidFill>
              </a:rPr>
              <a:t>Hadoop </a:t>
            </a:r>
            <a:r>
              <a:rPr lang="en-US" dirty="0" smtClean="0">
                <a:solidFill>
                  <a:schemeClr val="bg1">
                    <a:alpha val="99000"/>
                  </a:schemeClr>
                </a:solidFill>
              </a:rPr>
              <a:t>Architecture</a:t>
            </a:r>
            <a:endParaRPr lang="en-US" sz="3600" dirty="0">
              <a:solidFill>
                <a:schemeClr val="accent4"/>
              </a:solidFill>
            </a:endParaRPr>
          </a:p>
        </p:txBody>
      </p:sp>
    </p:spTree>
    <p:extLst>
      <p:ext uri="{BB962C8B-B14F-4D97-AF65-F5344CB8AC3E}">
        <p14:creationId xmlns:p14="http://schemas.microsoft.com/office/powerpoint/2010/main" val="153674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0" presetClass="entr" presetSubtype="0" fill="hold" nodeType="withEffect">
                                  <p:stCondLst>
                                    <p:cond delay="1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2742862"/>
            <a:ext cx="6945312" cy="2591479"/>
          </a:xfrm>
        </p:spPr>
        <p:txBody>
          <a:bodyPr/>
          <a:lstStyle/>
          <a:p>
            <a:r>
              <a:rPr lang="en-US" dirty="0" smtClean="0"/>
              <a:t>Why Big Data?</a:t>
            </a:r>
          </a:p>
          <a:p>
            <a:r>
              <a:rPr lang="en-US" dirty="0" smtClean="0"/>
              <a:t>Understanding </a:t>
            </a:r>
            <a:r>
              <a:rPr lang="en-US" dirty="0"/>
              <a:t>the </a:t>
            </a:r>
            <a:r>
              <a:rPr lang="en-US" dirty="0" smtClean="0"/>
              <a:t>Basics</a:t>
            </a:r>
          </a:p>
          <a:p>
            <a:r>
              <a:rPr lang="en-US" dirty="0" smtClean="0"/>
              <a:t>Microsoft and </a:t>
            </a:r>
            <a:r>
              <a:rPr lang="en-US" dirty="0" err="1" smtClean="0"/>
              <a:t>Hadoop</a:t>
            </a:r>
            <a:endParaRPr lang="en-US" dirty="0" smtClean="0"/>
          </a:p>
        </p:txBody>
      </p:sp>
    </p:spTree>
    <p:extLst>
      <p:ext uri="{BB962C8B-B14F-4D97-AF65-F5344CB8AC3E}">
        <p14:creationId xmlns:p14="http://schemas.microsoft.com/office/powerpoint/2010/main" val="385144432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92375430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101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Traditional RDBMS vs. MapReduce</a:t>
            </a:r>
          </a:p>
        </p:txBody>
      </p:sp>
      <p:graphicFrame>
        <p:nvGraphicFramePr>
          <p:cNvPr id="24" name="Table 23"/>
          <p:cNvGraphicFramePr>
            <a:graphicFrameLocks noGrp="1"/>
          </p:cNvGraphicFramePr>
          <p:nvPr>
            <p:extLst>
              <p:ext uri="{D42A27DB-BD31-4B8C-83A1-F6EECF244321}">
                <p14:modId xmlns:p14="http://schemas.microsoft.com/office/powerpoint/2010/main" val="678193565"/>
              </p:ext>
            </p:extLst>
          </p:nvPr>
        </p:nvGraphicFramePr>
        <p:xfrm>
          <a:off x="517525" y="1447797"/>
          <a:ext cx="11155680" cy="4388880"/>
        </p:xfrm>
        <a:graphic>
          <a:graphicData uri="http://schemas.openxmlformats.org/drawingml/2006/table">
            <a:tbl>
              <a:tblPr bandRow="1">
                <a:tableStyleId>{5C22544A-7EE6-4342-B048-85BDC9FD1C3A}</a:tableStyleId>
              </a:tblPr>
              <a:tblGrid>
                <a:gridCol w="1828800"/>
                <a:gridCol w="4663440"/>
                <a:gridCol w="4663440"/>
              </a:tblGrid>
              <a:tr h="548610">
                <a:tc>
                  <a:txBody>
                    <a:bodyPr/>
                    <a:lstStyle/>
                    <a:p>
                      <a:pPr algn="ctr"/>
                      <a:endParaRPr lang="en-US" sz="2000" b="1" dirty="0">
                        <a:ln>
                          <a:solidFill>
                            <a:schemeClr val="bg1">
                              <a:alpha val="0"/>
                            </a:schemeClr>
                          </a:solidFill>
                        </a:ln>
                        <a:solidFill>
                          <a:schemeClr val="bg1"/>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Traditional RDBMS</a:t>
                      </a:r>
                      <a:endParaRPr lang="en-US" sz="2400" b="1" kern="1200" cap="all" baseline="0" dirty="0">
                        <a:solidFill>
                          <a:schemeClr val="lt1">
                            <a:alpha val="99000"/>
                          </a:schemeClr>
                        </a:solidFill>
                        <a:latin typeface="+mn-lt"/>
                        <a:ea typeface="+mn-ea"/>
                        <a:cs typeface="+mn-cs"/>
                      </a:endParaRP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363" rtl="0" eaLnBrk="1" latinLnBrk="0" hangingPunct="1"/>
                      <a:r>
                        <a:rPr lang="en-US" sz="2400" b="1" kern="1200" cap="all" baseline="0" dirty="0" smtClean="0">
                          <a:solidFill>
                            <a:schemeClr val="lt1">
                              <a:alpha val="99000"/>
                            </a:schemeClr>
                          </a:solidFill>
                          <a:latin typeface="+mn-lt"/>
                          <a:ea typeface="+mn-ea"/>
                          <a:cs typeface="+mn-cs"/>
                        </a:rPr>
                        <a:t>MapReduce</a:t>
                      </a:r>
                      <a:endParaRPr lang="en-US" sz="2400" b="1" kern="1200" cap="all" baseline="0" dirty="0">
                        <a:solidFill>
                          <a:schemeClr val="lt1">
                            <a:alpha val="99000"/>
                          </a:schemeClr>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Data Size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Gigabytes </a:t>
                      </a:r>
                      <a:r>
                        <a:rPr lang="en-US" sz="2000" b="0" i="1" dirty="0" smtClean="0">
                          <a:ln>
                            <a:solidFill>
                              <a:schemeClr val="bg1">
                                <a:alpha val="0"/>
                              </a:schemeClr>
                            </a:solidFill>
                          </a:ln>
                          <a:solidFill>
                            <a:srgbClr val="595959">
                              <a:alpha val="99000"/>
                            </a:srgbClr>
                          </a:solidFill>
                          <a:latin typeface="+mn-lt"/>
                        </a:rPr>
                        <a:t>(Terabytes)</a:t>
                      </a:r>
                      <a:endParaRPr lang="en-US" sz="2000" b="0" i="1"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Petabytes </a:t>
                      </a:r>
                      <a:r>
                        <a:rPr lang="en-US" sz="2000" b="0" i="1" kern="1200" dirty="0" smtClean="0">
                          <a:ln>
                            <a:solidFill>
                              <a:schemeClr val="bg1">
                                <a:alpha val="0"/>
                              </a:schemeClr>
                            </a:solidFill>
                          </a:ln>
                          <a:solidFill>
                            <a:srgbClr val="595959">
                              <a:alpha val="99000"/>
                            </a:srgbClr>
                          </a:solidFill>
                          <a:latin typeface="+mn-lt"/>
                          <a:ea typeface="+mn-ea"/>
                          <a:cs typeface="+mn-cs"/>
                        </a:rPr>
                        <a:t>(</a:t>
                      </a:r>
                      <a:r>
                        <a:rPr lang="en-US" sz="2000" b="0" i="1" kern="1200" dirty="0" err="1" smtClean="0">
                          <a:ln>
                            <a:solidFill>
                              <a:schemeClr val="bg1">
                                <a:alpha val="0"/>
                              </a:schemeClr>
                            </a:solidFill>
                          </a:ln>
                          <a:solidFill>
                            <a:srgbClr val="595959">
                              <a:alpha val="99000"/>
                            </a:srgbClr>
                          </a:solidFill>
                          <a:latin typeface="+mn-lt"/>
                          <a:ea typeface="+mn-ea"/>
                          <a:cs typeface="+mn-cs"/>
                        </a:rPr>
                        <a:t>Hexabytes</a:t>
                      </a:r>
                      <a:r>
                        <a:rPr lang="en-US" sz="2000" b="0" i="1" kern="1200" dirty="0" smtClean="0">
                          <a:ln>
                            <a:solidFill>
                              <a:schemeClr val="bg1">
                                <a:alpha val="0"/>
                              </a:schemeClr>
                            </a:solidFill>
                          </a:ln>
                          <a:solidFill>
                            <a:srgbClr val="595959">
                              <a:alpha val="99000"/>
                            </a:srgbClr>
                          </a:solidFill>
                          <a:latin typeface="+mn-lt"/>
                          <a:ea typeface="+mn-ea"/>
                          <a:cs typeface="+mn-cs"/>
                        </a:rPr>
                        <a:t>)</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Access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Interactive and 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Batch</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Updates</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Read</a:t>
                      </a:r>
                      <a:r>
                        <a:rPr lang="en-US" sz="2000" b="0" i="0" baseline="0" dirty="0" smtClean="0">
                          <a:ln>
                            <a:solidFill>
                              <a:schemeClr val="bg1">
                                <a:alpha val="0"/>
                              </a:schemeClr>
                            </a:solidFill>
                          </a:ln>
                          <a:solidFill>
                            <a:srgbClr val="595959">
                              <a:alpha val="99000"/>
                            </a:srgbClr>
                          </a:solidFill>
                          <a:latin typeface="+mn-lt"/>
                        </a:rPr>
                        <a:t> / Write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Write once, Read</a:t>
                      </a:r>
                      <a:r>
                        <a:rPr lang="en-US" sz="2000" b="0" i="0" baseline="0" dirty="0" smtClean="0">
                          <a:ln>
                            <a:solidFill>
                              <a:schemeClr val="bg1">
                                <a:alpha val="0"/>
                              </a:schemeClr>
                            </a:solidFill>
                          </a:ln>
                          <a:solidFill>
                            <a:srgbClr val="595959">
                              <a:alpha val="99000"/>
                            </a:srgbClr>
                          </a:solidFill>
                          <a:latin typeface="+mn-lt"/>
                        </a:rPr>
                        <a:t> many times</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Structure</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Static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Dynamic Schema</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Integrity</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High (ACID)</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Low</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Scaling</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b="0" i="0" dirty="0" smtClean="0">
                          <a:ln>
                            <a:solidFill>
                              <a:schemeClr val="bg1">
                                <a:alpha val="0"/>
                              </a:schemeClr>
                            </a:solidFill>
                          </a:ln>
                          <a:solidFill>
                            <a:srgbClr val="595959">
                              <a:alpha val="99000"/>
                            </a:srgbClr>
                          </a:solidFill>
                          <a:latin typeface="+mn-lt"/>
                        </a:rPr>
                        <a:t>Nonlinear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0" dirty="0" smtClean="0">
                          <a:ln>
                            <a:solidFill>
                              <a:schemeClr val="bg1">
                                <a:alpha val="0"/>
                              </a:schemeClr>
                            </a:solidFill>
                          </a:ln>
                          <a:solidFill>
                            <a:srgbClr val="595959">
                              <a:alpha val="99000"/>
                            </a:srgbClr>
                          </a:solidFill>
                          <a:latin typeface="+mn-lt"/>
                        </a:rPr>
                        <a:t>Linear</a:t>
                      </a:r>
                      <a:endParaRPr lang="en-US" sz="2000" b="0" i="0" dirty="0">
                        <a:ln>
                          <a:solidFill>
                            <a:schemeClr val="bg1">
                              <a:alpha val="0"/>
                            </a:schemeClr>
                          </a:solidFill>
                        </a:ln>
                        <a:solidFill>
                          <a:srgbClr val="595959">
                            <a:alpha val="99000"/>
                          </a:srgbClr>
                        </a:solidFill>
                        <a:latin typeface="+mn-lt"/>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alpha val="66000"/>
                      </a:schemeClr>
                    </a:solidFill>
                  </a:tcPr>
                </a:tc>
              </a:tr>
              <a:tr h="548610">
                <a:tc>
                  <a:txBody>
                    <a:bodyPr/>
                    <a:lstStyle/>
                    <a:p>
                      <a:pPr algn="r"/>
                      <a:r>
                        <a:rPr lang="en-US" sz="2400" kern="1200" dirty="0" smtClean="0">
                          <a:solidFill>
                            <a:srgbClr val="595959">
                              <a:alpha val="99000"/>
                            </a:srgbClr>
                          </a:solidFill>
                          <a:latin typeface="Segoe UI Light" pitchFamily="34" charset="0"/>
                          <a:ea typeface="+mn-ea"/>
                          <a:cs typeface="+mn-cs"/>
                        </a:rPr>
                        <a:t>DBA Ratio</a:t>
                      </a:r>
                      <a:endParaRPr lang="en-US" sz="2400" kern="1200" dirty="0">
                        <a:solidFill>
                          <a:srgbClr val="595959">
                            <a:alpha val="99000"/>
                          </a:srgbClr>
                        </a:solidFill>
                        <a:latin typeface="Segoe UI Light" pitchFamily="34" charset="0"/>
                        <a:ea typeface="+mn-ea"/>
                        <a:cs typeface="+mn-cs"/>
                      </a:endParaRPr>
                    </a:p>
                  </a:txBody>
                  <a:tcPr marR="182880"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1:40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c>
                  <a:txBody>
                    <a:bodyPr/>
                    <a:lstStyle/>
                    <a:p>
                      <a:pPr algn="l"/>
                      <a:r>
                        <a:rPr lang="en-US" sz="2000" b="0" i="1" kern="1200" dirty="0" smtClean="0">
                          <a:ln>
                            <a:solidFill>
                              <a:schemeClr val="bg1">
                                <a:alpha val="0"/>
                              </a:schemeClr>
                            </a:solidFill>
                          </a:ln>
                          <a:solidFill>
                            <a:srgbClr val="595959">
                              <a:alpha val="99000"/>
                            </a:srgbClr>
                          </a:solidFill>
                          <a:latin typeface="+mn-lt"/>
                          <a:ea typeface="+mn-ea"/>
                          <a:cs typeface="+mn-cs"/>
                        </a:rPr>
                        <a:t>1:3000</a:t>
                      </a:r>
                      <a:endParaRPr lang="en-US" sz="2000" b="0" i="1" kern="1200" dirty="0">
                        <a:ln>
                          <a:solidFill>
                            <a:schemeClr val="bg1">
                              <a:alpha val="0"/>
                            </a:schemeClr>
                          </a:solidFill>
                        </a:ln>
                        <a:solidFill>
                          <a:srgbClr val="595959">
                            <a:alpha val="99000"/>
                          </a:srgbClr>
                        </a:solidFill>
                        <a:latin typeface="+mn-lt"/>
                        <a:ea typeface="+mn-ea"/>
                        <a:cs typeface="+mn-cs"/>
                      </a:endParaRPr>
                    </a:p>
                  </a:txBody>
                  <a:tcPr marL="182880"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alpha val="66000"/>
                      </a:schemeClr>
                    </a:solidFill>
                  </a:tcPr>
                </a:tc>
              </a:tr>
            </a:tbl>
          </a:graphicData>
        </a:graphic>
      </p:graphicFrame>
      <p:sp>
        <p:nvSpPr>
          <p:cNvPr id="11" name="TextBox 10"/>
          <p:cNvSpPr txBox="1"/>
          <p:nvPr/>
        </p:nvSpPr>
        <p:spPr>
          <a:xfrm>
            <a:off x="8045609" y="6063625"/>
            <a:ext cx="3627596" cy="184666"/>
          </a:xfrm>
          <a:prstGeom prst="rect">
            <a:avLst/>
          </a:prstGeom>
          <a:noFill/>
        </p:spPr>
        <p:txBody>
          <a:bodyPr wrap="none" lIns="0" tIns="0" rIns="0" bIns="0" rtlCol="0" anchor="b" anchorCtr="0">
            <a:spAutoFit/>
          </a:bodyPr>
          <a:lstStyle/>
          <a:p>
            <a:pPr lvl="0" defTabSz="914400">
              <a:defRPr/>
            </a:pPr>
            <a:r>
              <a:rPr lang="en-US" sz="1200" kern="0" dirty="0">
                <a:ln>
                  <a:solidFill>
                    <a:schemeClr val="bg1">
                      <a:alpha val="0"/>
                    </a:schemeClr>
                  </a:solidFill>
                </a:ln>
                <a:solidFill>
                  <a:srgbClr val="595959"/>
                </a:solidFill>
              </a:rPr>
              <a:t>Reference: Tom White’s Hadoop: The Definitive Guide</a:t>
            </a:r>
          </a:p>
        </p:txBody>
      </p:sp>
      <p:pic>
        <p:nvPicPr>
          <p:cNvPr id="12" name="Picture 21" descr="C:\Users\Justin\Desktop\_Work_in_Progress\_MS\1444\hadoop.png"/>
          <p:cNvPicPr>
            <a:picLocks noChangeAspect="1" noChangeArrowheads="1"/>
          </p:cNvPicPr>
          <p:nvPr/>
        </p:nvPicPr>
        <p:blipFill>
          <a:blip r:embed="rId8" cstate="print">
            <a:duotone>
              <a:schemeClr val="accent2">
                <a:shade val="45000"/>
                <a:satMod val="135000"/>
              </a:schemeClr>
              <a:prstClr val="white"/>
            </a:duotone>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9956800" y="4562477"/>
            <a:ext cx="1428749" cy="10715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38"/>
          <p:cNvSpPr>
            <a:spLocks noEditPoints="1"/>
          </p:cNvSpPr>
          <p:nvPr/>
        </p:nvSpPr>
        <p:spPr bwMode="auto">
          <a:xfrm>
            <a:off x="5912642" y="4445795"/>
            <a:ext cx="681037" cy="1122362"/>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068272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2"/>
            </p:custDataLst>
          </p:nvPr>
        </p:nvSpPr>
        <p:spPr bwMode="auto">
          <a:xfrm>
            <a:off x="1" y="1231900"/>
            <a:ext cx="12188824" cy="43481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endParaRPr lang="en-US" sz="20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166856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2031" name="think-cell Slide" r:id="rId20" imgW="270" imgH="270" progId="TCLayout.ActiveDocument.1">
                  <p:embed/>
                </p:oleObj>
              </mc:Choice>
              <mc:Fallback>
                <p:oleObj name="think-cell Slide" r:id="rId20" imgW="270" imgH="270" progId="TCLayout.ActiveDocument.1">
                  <p:embed/>
                  <p:pic>
                    <p:nvPicPr>
                      <p:cNvPr id="0" name=""/>
                      <p:cNvPicPr/>
                      <p:nvPr/>
                    </p:nvPicPr>
                    <p:blipFill>
                      <a:blip r:embed="rId21"/>
                      <a:stretch>
                        <a:fillRect/>
                      </a:stretch>
                    </p:blipFill>
                    <p:spPr>
                      <a:xfrm>
                        <a:off x="0" y="0"/>
                        <a:ext cx="158750" cy="158750"/>
                      </a:xfrm>
                      <a:prstGeom prst="rect">
                        <a:avLst/>
                      </a:prstGeom>
                    </p:spPr>
                  </p:pic>
                </p:oleObj>
              </mc:Fallback>
            </mc:AlternateContent>
          </a:graphicData>
        </a:graphic>
      </p:graphicFrame>
      <p:sp>
        <p:nvSpPr>
          <p:cNvPr id="22" name="Rectangle 21"/>
          <p:cNvSpPr/>
          <p:nvPr>
            <p:custDataLst>
              <p:tags r:id="rId4"/>
            </p:custDataLst>
          </p:nvPr>
        </p:nvSpPr>
        <p:spPr bwMode="auto">
          <a:xfrm>
            <a:off x="1430179" y="2710311"/>
            <a:ext cx="9326880" cy="640080"/>
          </a:xfrm>
          <a:prstGeom prst="rect">
            <a:avLst/>
          </a:prstGeom>
          <a:solidFill>
            <a:schemeClr val="accent4"/>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err="1" smtClean="0">
                <a:ln>
                  <a:solidFill>
                    <a:schemeClr val="bg1">
                      <a:alpha val="0"/>
                    </a:schemeClr>
                  </a:solidFill>
                </a:ln>
                <a:solidFill>
                  <a:schemeClr val="bg1"/>
                </a:solidFill>
              </a:rPr>
              <a:t>MapReduce</a:t>
            </a:r>
            <a:r>
              <a:rPr lang="en-US" dirty="0" smtClean="0">
                <a:ln>
                  <a:solidFill>
                    <a:schemeClr val="bg1">
                      <a:alpha val="0"/>
                    </a:schemeClr>
                  </a:solidFill>
                </a:ln>
                <a:solidFill>
                  <a:schemeClr val="bg1"/>
                </a:solidFill>
              </a:rPr>
              <a:t> </a:t>
            </a:r>
            <a:r>
              <a:rPr lang="en-US" dirty="0">
                <a:ln>
                  <a:solidFill>
                    <a:schemeClr val="bg1">
                      <a:alpha val="0"/>
                    </a:schemeClr>
                  </a:solidFill>
                </a:ln>
                <a:solidFill>
                  <a:schemeClr val="bg1"/>
                </a:solidFill>
              </a:rPr>
              <a:t>(Job Scheduling/ Execution System)</a:t>
            </a:r>
          </a:p>
        </p:txBody>
      </p:sp>
      <p:sp>
        <p:nvSpPr>
          <p:cNvPr id="23" name="Rectangle 22"/>
          <p:cNvSpPr/>
          <p:nvPr>
            <p:custDataLst>
              <p:tags r:id="rId5"/>
            </p:custDataLst>
          </p:nvPr>
        </p:nvSpPr>
        <p:spPr bwMode="auto">
          <a:xfrm>
            <a:off x="5362892" y="3350391"/>
            <a:ext cx="5394960" cy="640080"/>
          </a:xfrm>
          <a:prstGeom prst="rect">
            <a:avLst/>
          </a:prstGeom>
          <a:solidFill>
            <a:schemeClr val="accent4"/>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ln>
                <a:solidFill>
                  <a:schemeClr val="bg1">
                    <a:alpha val="0"/>
                  </a:schemeClr>
                </a:solidFill>
              </a:ln>
              <a:solidFill>
                <a:schemeClr val="bg1"/>
              </a:solidFill>
            </a:endParaRPr>
          </a:p>
        </p:txBody>
      </p:sp>
      <p:sp>
        <p:nvSpPr>
          <p:cNvPr id="2" name="Title 1"/>
          <p:cNvSpPr>
            <a:spLocks noGrp="1"/>
          </p:cNvSpPr>
          <p:nvPr>
            <p:ph type="title"/>
            <p:custDataLst>
              <p:tags r:id="rId6"/>
            </p:custDataLst>
          </p:nvPr>
        </p:nvSpPr>
        <p:spPr/>
        <p:txBody>
          <a:bodyPr/>
          <a:lstStyle/>
          <a:p>
            <a:r>
              <a:rPr lang="en-US" dirty="0" smtClean="0"/>
              <a:t>The Hadoop Ecosystem</a:t>
            </a:r>
            <a:endParaRPr lang="en-US" dirty="0"/>
          </a:p>
        </p:txBody>
      </p:sp>
      <p:sp>
        <p:nvSpPr>
          <p:cNvPr id="5" name="Rectangle 4"/>
          <p:cNvSpPr/>
          <p:nvPr>
            <p:custDataLst>
              <p:tags r:id="rId7"/>
            </p:custDataLst>
          </p:nvPr>
        </p:nvSpPr>
        <p:spPr bwMode="auto">
          <a:xfrm>
            <a:off x="10936605" y="2070231"/>
            <a:ext cx="731520" cy="32918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Avro (Serialization)</a:t>
            </a:r>
          </a:p>
        </p:txBody>
      </p:sp>
      <p:sp>
        <p:nvSpPr>
          <p:cNvPr id="19" name="Rectangle 18"/>
          <p:cNvSpPr/>
          <p:nvPr>
            <p:custDataLst>
              <p:tags r:id="rId8"/>
            </p:custDataLst>
          </p:nvPr>
        </p:nvSpPr>
        <p:spPr bwMode="auto">
          <a:xfrm>
            <a:off x="519112" y="2070231"/>
            <a:ext cx="731520" cy="32918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lnSpc>
                <a:spcPct val="80000"/>
              </a:lnSpc>
              <a:spcBef>
                <a:spcPct val="0"/>
              </a:spcBef>
              <a:spcAft>
                <a:spcPct val="0"/>
              </a:spcAft>
            </a:pPr>
            <a:r>
              <a:rPr lang="en-US" dirty="0" err="1" smtClean="0">
                <a:ln>
                  <a:solidFill>
                    <a:schemeClr val="bg1">
                      <a:alpha val="0"/>
                    </a:schemeClr>
                  </a:solidFill>
                </a:ln>
                <a:gradFill>
                  <a:gsLst>
                    <a:gs pos="0">
                      <a:srgbClr val="FFFFFF"/>
                    </a:gs>
                    <a:gs pos="100000">
                      <a:srgbClr val="FFFFFF"/>
                    </a:gs>
                  </a:gsLst>
                  <a:lin ang="5400000" scaled="0"/>
                </a:gradFill>
              </a:rPr>
              <a:t>Zookeepr</a:t>
            </a:r>
            <a:r>
              <a:rPr lang="en-US" dirty="0" smtClean="0">
                <a:ln>
                  <a:solidFill>
                    <a:schemeClr val="bg1">
                      <a:alpha val="0"/>
                    </a:schemeClr>
                  </a:solidFill>
                </a:ln>
                <a:gradFill>
                  <a:gsLst>
                    <a:gs pos="0">
                      <a:srgbClr val="FFFFFF"/>
                    </a:gs>
                    <a:gs pos="100000">
                      <a:srgbClr val="FFFFFF"/>
                    </a:gs>
                  </a:gsLst>
                  <a:lin ang="5400000" scaled="0"/>
                </a:gradFill>
              </a:rPr>
              <a:t> (Coordination)</a:t>
            </a:r>
            <a:endParaRPr lang="en-US" dirty="0">
              <a:ln>
                <a:solidFill>
                  <a:schemeClr val="bg1">
                    <a:alpha val="0"/>
                  </a:schemeClr>
                </a:solidFill>
              </a:ln>
              <a:gradFill>
                <a:gsLst>
                  <a:gs pos="0">
                    <a:srgbClr val="FFFFFF"/>
                  </a:gs>
                  <a:gs pos="100000">
                    <a:srgbClr val="FFFFFF"/>
                  </a:gs>
                </a:gsLst>
                <a:lin ang="5400000" scaled="0"/>
              </a:gradFill>
            </a:endParaRPr>
          </a:p>
        </p:txBody>
      </p:sp>
      <p:sp>
        <p:nvSpPr>
          <p:cNvPr id="3" name="Rectangle 2"/>
          <p:cNvSpPr/>
          <p:nvPr>
            <p:custDataLst>
              <p:tags r:id="rId9"/>
            </p:custDataLst>
          </p:nvPr>
        </p:nvSpPr>
        <p:spPr bwMode="auto">
          <a:xfrm>
            <a:off x="1430179" y="1419543"/>
            <a:ext cx="3017520" cy="548640"/>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rgbClr val="595959"/>
                </a:solidFill>
              </a:rPr>
              <a:t>ETL Tools</a:t>
            </a:r>
          </a:p>
        </p:txBody>
      </p:sp>
      <p:sp>
        <p:nvSpPr>
          <p:cNvPr id="9" name="Rectangle 8"/>
          <p:cNvSpPr/>
          <p:nvPr>
            <p:custDataLst>
              <p:tags r:id="rId10"/>
            </p:custDataLst>
          </p:nvPr>
        </p:nvSpPr>
        <p:spPr bwMode="auto">
          <a:xfrm>
            <a:off x="4584859" y="1419543"/>
            <a:ext cx="3017520" cy="548640"/>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rgbClr val="595959"/>
                </a:solidFill>
              </a:rPr>
              <a:t>BI Reporting</a:t>
            </a:r>
          </a:p>
        </p:txBody>
      </p:sp>
      <p:sp>
        <p:nvSpPr>
          <p:cNvPr id="10" name="Rectangle 9"/>
          <p:cNvSpPr/>
          <p:nvPr>
            <p:custDataLst>
              <p:tags r:id="rId11"/>
            </p:custDataLst>
          </p:nvPr>
        </p:nvSpPr>
        <p:spPr bwMode="auto">
          <a:xfrm>
            <a:off x="7739539" y="1419543"/>
            <a:ext cx="3017520" cy="548640"/>
          </a:xfrm>
          <a:prstGeom prst="rect">
            <a:avLst/>
          </a:prstGeom>
          <a:solidFill>
            <a:schemeClr val="bg1"/>
          </a:solid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rgbClr val="595959"/>
                </a:solidFill>
              </a:rPr>
              <a:t>RDBMS</a:t>
            </a:r>
          </a:p>
        </p:txBody>
      </p:sp>
      <p:sp>
        <p:nvSpPr>
          <p:cNvPr id="11" name="Rectangle 10"/>
          <p:cNvSpPr/>
          <p:nvPr>
            <p:custDataLst>
              <p:tags r:id="rId12"/>
            </p:custDataLst>
          </p:nvPr>
        </p:nvSpPr>
        <p:spPr bwMode="auto">
          <a:xfrm>
            <a:off x="1430179" y="2070231"/>
            <a:ext cx="301752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solidFill>
              </a:rPr>
              <a:t>Pig (Data Flow)</a:t>
            </a:r>
          </a:p>
        </p:txBody>
      </p:sp>
      <p:sp>
        <p:nvSpPr>
          <p:cNvPr id="12" name="Rectangle 11"/>
          <p:cNvSpPr/>
          <p:nvPr>
            <p:custDataLst>
              <p:tags r:id="rId13"/>
            </p:custDataLst>
          </p:nvPr>
        </p:nvSpPr>
        <p:spPr bwMode="auto">
          <a:xfrm>
            <a:off x="4584859" y="2070231"/>
            <a:ext cx="301752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solidFill>
              </a:rPr>
              <a:t>Hive (SQL)</a:t>
            </a:r>
          </a:p>
        </p:txBody>
      </p:sp>
      <p:sp>
        <p:nvSpPr>
          <p:cNvPr id="13" name="Rectangle 12"/>
          <p:cNvSpPr/>
          <p:nvPr>
            <p:custDataLst>
              <p:tags r:id="rId14"/>
            </p:custDataLst>
          </p:nvPr>
        </p:nvSpPr>
        <p:spPr bwMode="auto">
          <a:xfrm>
            <a:off x="7739539" y="2070231"/>
            <a:ext cx="301752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err="1">
                <a:ln>
                  <a:solidFill>
                    <a:schemeClr val="bg1">
                      <a:alpha val="0"/>
                    </a:schemeClr>
                  </a:solidFill>
                </a:ln>
                <a:solidFill>
                  <a:schemeClr val="bg1"/>
                </a:solidFill>
              </a:rPr>
              <a:t>Sqoop</a:t>
            </a:r>
            <a:endParaRPr lang="en-US" dirty="0">
              <a:ln>
                <a:solidFill>
                  <a:schemeClr val="bg1">
                    <a:alpha val="0"/>
                  </a:schemeClr>
                </a:solidFill>
              </a:ln>
              <a:solidFill>
                <a:schemeClr val="bg1"/>
              </a:solidFill>
            </a:endParaRPr>
          </a:p>
        </p:txBody>
      </p:sp>
      <p:sp>
        <p:nvSpPr>
          <p:cNvPr id="16" name="Rectangle 15"/>
          <p:cNvSpPr/>
          <p:nvPr>
            <p:custDataLst>
              <p:tags r:id="rId15"/>
            </p:custDataLst>
          </p:nvPr>
        </p:nvSpPr>
        <p:spPr bwMode="auto">
          <a:xfrm>
            <a:off x="1430179" y="4081911"/>
            <a:ext cx="9326880" cy="128016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gradFill>
                  <a:gsLst>
                    <a:gs pos="0">
                      <a:srgbClr val="FFFFFF"/>
                    </a:gs>
                    <a:gs pos="100000">
                      <a:srgbClr val="FFFFFF"/>
                    </a:gs>
                  </a:gsLst>
                  <a:lin ang="5400000" scaled="0"/>
                </a:gradFill>
              </a:rPr>
              <a:t>HDFS</a:t>
            </a:r>
            <a:br>
              <a:rPr lang="en-US" dirty="0">
                <a:ln>
                  <a:solidFill>
                    <a:schemeClr val="bg1">
                      <a:alpha val="0"/>
                    </a:schemeClr>
                  </a:solidFill>
                </a:ln>
                <a:gradFill>
                  <a:gsLst>
                    <a:gs pos="0">
                      <a:srgbClr val="FFFFFF"/>
                    </a:gs>
                    <a:gs pos="100000">
                      <a:srgbClr val="FFFFFF"/>
                    </a:gs>
                  </a:gsLst>
                  <a:lin ang="5400000" scaled="0"/>
                </a:gradFill>
              </a:rPr>
            </a:br>
            <a:r>
              <a:rPr lang="en-US" dirty="0">
                <a:ln>
                  <a:solidFill>
                    <a:schemeClr val="bg1">
                      <a:alpha val="0"/>
                    </a:schemeClr>
                  </a:solidFill>
                </a:ln>
                <a:gradFill>
                  <a:gsLst>
                    <a:gs pos="0">
                      <a:srgbClr val="FFFFFF"/>
                    </a:gs>
                    <a:gs pos="100000">
                      <a:srgbClr val="FFFFFF"/>
                    </a:gs>
                  </a:gsLst>
                  <a:lin ang="5400000" scaled="0"/>
                </a:gradFill>
              </a:rPr>
              <a:t>(Hadoop Distributed File System)</a:t>
            </a:r>
          </a:p>
        </p:txBody>
      </p:sp>
      <p:sp>
        <p:nvSpPr>
          <p:cNvPr id="15" name="Rectangle 14"/>
          <p:cNvSpPr/>
          <p:nvPr>
            <p:custDataLst>
              <p:tags r:id="rId16"/>
            </p:custDataLst>
          </p:nvPr>
        </p:nvSpPr>
        <p:spPr bwMode="auto">
          <a:xfrm>
            <a:off x="1430179" y="3441831"/>
            <a:ext cx="3840480" cy="548640"/>
          </a:xfrm>
          <a:prstGeom prst="rect">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err="1" smtClean="0">
                <a:ln>
                  <a:solidFill>
                    <a:schemeClr val="bg1">
                      <a:alpha val="0"/>
                    </a:schemeClr>
                  </a:solidFill>
                </a:ln>
                <a:solidFill>
                  <a:schemeClr val="bg1"/>
                </a:solidFill>
              </a:rPr>
              <a:t>Hbase</a:t>
            </a:r>
            <a:r>
              <a:rPr lang="en-US" dirty="0" smtClean="0">
                <a:ln>
                  <a:solidFill>
                    <a:schemeClr val="bg1">
                      <a:alpha val="0"/>
                    </a:schemeClr>
                  </a:solidFill>
                </a:ln>
                <a:solidFill>
                  <a:schemeClr val="bg1"/>
                </a:solidFill>
              </a:rPr>
              <a:t> (Column DB)</a:t>
            </a:r>
          </a:p>
        </p:txBody>
      </p:sp>
      <p:sp>
        <p:nvSpPr>
          <p:cNvPr id="21" name="TextBox 20"/>
          <p:cNvSpPr txBox="1"/>
          <p:nvPr>
            <p:custDataLst>
              <p:tags r:id="rId17"/>
            </p:custDataLst>
          </p:nvPr>
        </p:nvSpPr>
        <p:spPr>
          <a:xfrm>
            <a:off x="517525" y="6063625"/>
            <a:ext cx="3627596" cy="184666"/>
          </a:xfrm>
          <a:prstGeom prst="rect">
            <a:avLst/>
          </a:prstGeom>
          <a:noFill/>
        </p:spPr>
        <p:txBody>
          <a:bodyPr wrap="none" lIns="0" tIns="0" rIns="0" bIns="0" rtlCol="0" anchor="b" anchorCtr="0">
            <a:spAutoFit/>
          </a:bodyPr>
          <a:lstStyle/>
          <a:p>
            <a:pPr lvl="0" defTabSz="914400">
              <a:defRPr/>
            </a:pPr>
            <a:r>
              <a:rPr lang="en-US" sz="1200" kern="0" dirty="0">
                <a:ln>
                  <a:solidFill>
                    <a:schemeClr val="bg1">
                      <a:alpha val="0"/>
                    </a:schemeClr>
                  </a:solidFill>
                </a:ln>
                <a:solidFill>
                  <a:srgbClr val="595959"/>
                </a:solidFill>
              </a:rPr>
              <a:t>Reference: Tom White’s Hadoop: The Definitive Guide</a:t>
            </a:r>
          </a:p>
        </p:txBody>
      </p:sp>
      <p:pic>
        <p:nvPicPr>
          <p:cNvPr id="24" name="Picture 21" descr="C:\Users\Justin\Desktop\_Work_in_Progress\_MS\1444\hadoop.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486300" y="4802977"/>
            <a:ext cx="2137250" cy="160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2559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8000" dirty="0" smtClean="0"/>
              <a:t>Microsoft and Hadoop</a:t>
            </a:r>
            <a:endParaRPr lang="en-US" sz="4400" dirty="0"/>
          </a:p>
        </p:txBody>
      </p:sp>
    </p:spTree>
    <p:extLst>
      <p:ext uri="{BB962C8B-B14F-4D97-AF65-F5344CB8AC3E}">
        <p14:creationId xmlns:p14="http://schemas.microsoft.com/office/powerpoint/2010/main" val="55672622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4321958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102"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t>Detailed </a:t>
            </a:r>
            <a:r>
              <a:rPr lang="en-US" dirty="0" smtClean="0"/>
              <a:t>Offerings</a:t>
            </a:r>
            <a:endParaRPr lang="en-US" dirty="0"/>
          </a:p>
        </p:txBody>
      </p:sp>
      <p:sp>
        <p:nvSpPr>
          <p:cNvPr id="11" name="Rectangle 10"/>
          <p:cNvSpPr/>
          <p:nvPr>
            <p:custDataLst>
              <p:tags r:id="rId4"/>
            </p:custDataLst>
          </p:nvPr>
        </p:nvSpPr>
        <p:spPr bwMode="auto">
          <a:xfrm>
            <a:off x="3730625" y="1420814"/>
            <a:ext cx="786533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chemeClr val="bg1">
                      <a:alpha val="0"/>
                    </a:schemeClr>
                  </a:solidFill>
                </a:ln>
                <a:solidFill>
                  <a:srgbClr val="595959"/>
                </a:solidFill>
              </a:rPr>
              <a:t>Hive ODBC Driver &amp; Hive Add-in for Excel</a:t>
            </a:r>
          </a:p>
          <a:p>
            <a:pPr defTabSz="913788" fontAlgn="base">
              <a:spcBef>
                <a:spcPts val="600"/>
              </a:spcBef>
              <a:spcAft>
                <a:spcPct val="0"/>
              </a:spcAft>
            </a:pPr>
            <a:r>
              <a:rPr lang="en-US" dirty="0">
                <a:ln>
                  <a:solidFill>
                    <a:schemeClr val="bg1">
                      <a:alpha val="0"/>
                    </a:schemeClr>
                  </a:solidFill>
                </a:ln>
                <a:solidFill>
                  <a:srgbClr val="595959"/>
                </a:solidFill>
              </a:rPr>
              <a:t>Integration with Microsoft </a:t>
            </a:r>
            <a:r>
              <a:rPr lang="en-US" dirty="0" err="1">
                <a:ln>
                  <a:solidFill>
                    <a:schemeClr val="bg1">
                      <a:alpha val="0"/>
                    </a:schemeClr>
                  </a:solidFill>
                </a:ln>
                <a:solidFill>
                  <a:srgbClr val="595959"/>
                </a:solidFill>
              </a:rPr>
              <a:t>PowerPivot</a:t>
            </a:r>
            <a:endParaRPr lang="en-US" dirty="0">
              <a:ln>
                <a:solidFill>
                  <a:schemeClr val="bg1">
                    <a:alpha val="0"/>
                  </a:schemeClr>
                </a:solidFill>
              </a:ln>
              <a:solidFill>
                <a:srgbClr val="595959"/>
              </a:solidFill>
            </a:endParaRPr>
          </a:p>
        </p:txBody>
      </p:sp>
      <p:sp>
        <p:nvSpPr>
          <p:cNvPr id="13" name="Rectangle 12"/>
          <p:cNvSpPr/>
          <p:nvPr>
            <p:custDataLst>
              <p:tags r:id="rId5"/>
            </p:custDataLst>
          </p:nvPr>
        </p:nvSpPr>
        <p:spPr bwMode="auto">
          <a:xfrm>
            <a:off x="3730625" y="3103087"/>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chemeClr val="bg1">
                      <a:alpha val="0"/>
                    </a:schemeClr>
                  </a:solidFill>
                </a:ln>
                <a:solidFill>
                  <a:srgbClr val="595959"/>
                </a:solidFill>
              </a:rPr>
              <a:t>Hadoop based distribution for Windows Server &amp; Azure</a:t>
            </a:r>
          </a:p>
          <a:p>
            <a:pPr defTabSz="913788" fontAlgn="base">
              <a:spcBef>
                <a:spcPts val="600"/>
              </a:spcBef>
              <a:spcAft>
                <a:spcPct val="0"/>
              </a:spcAft>
            </a:pPr>
            <a:r>
              <a:rPr lang="en-US" dirty="0">
                <a:ln>
                  <a:solidFill>
                    <a:schemeClr val="bg1">
                      <a:alpha val="0"/>
                    </a:schemeClr>
                  </a:solidFill>
                </a:ln>
                <a:solidFill>
                  <a:srgbClr val="595959"/>
                </a:solidFill>
              </a:rPr>
              <a:t>Strategic Partnership with </a:t>
            </a:r>
            <a:r>
              <a:rPr lang="en-US" dirty="0" err="1">
                <a:ln>
                  <a:solidFill>
                    <a:schemeClr val="bg1">
                      <a:alpha val="0"/>
                    </a:schemeClr>
                  </a:solidFill>
                </a:ln>
                <a:solidFill>
                  <a:srgbClr val="595959"/>
                </a:solidFill>
              </a:rPr>
              <a:t>Hortonworks</a:t>
            </a:r>
            <a:endParaRPr lang="en-US" dirty="0">
              <a:ln>
                <a:solidFill>
                  <a:schemeClr val="bg1">
                    <a:alpha val="0"/>
                  </a:schemeClr>
                </a:solidFill>
              </a:ln>
              <a:solidFill>
                <a:srgbClr val="595959"/>
              </a:solidFill>
            </a:endParaRPr>
          </a:p>
        </p:txBody>
      </p:sp>
      <p:sp>
        <p:nvSpPr>
          <p:cNvPr id="15" name="Rectangle 14"/>
          <p:cNvSpPr/>
          <p:nvPr>
            <p:custDataLst>
              <p:tags r:id="rId6"/>
            </p:custDataLst>
          </p:nvPr>
        </p:nvSpPr>
        <p:spPr bwMode="auto">
          <a:xfrm>
            <a:off x="3730625" y="4785359"/>
            <a:ext cx="7866289"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20" rIns="91404" bIns="45703" numCol="1" spcCol="0" rtlCol="0" anchor="ctr" anchorCtr="0" compatLnSpc="1">
            <a:prstTxWarp prst="textNoShape">
              <a:avLst/>
            </a:prstTxWarp>
          </a:bodyPr>
          <a:lstStyle/>
          <a:p>
            <a:pPr defTabSz="913788" fontAlgn="base">
              <a:spcBef>
                <a:spcPts val="600"/>
              </a:spcBef>
              <a:spcAft>
                <a:spcPct val="0"/>
              </a:spcAft>
            </a:pPr>
            <a:r>
              <a:rPr lang="en-US" dirty="0">
                <a:ln>
                  <a:solidFill>
                    <a:schemeClr val="bg1">
                      <a:alpha val="0"/>
                    </a:schemeClr>
                  </a:solidFill>
                </a:ln>
                <a:solidFill>
                  <a:srgbClr val="595959"/>
                </a:solidFill>
              </a:rPr>
              <a:t>JavaScript framework for Hadoop</a:t>
            </a:r>
          </a:p>
          <a:p>
            <a:pPr defTabSz="913788" fontAlgn="base">
              <a:spcBef>
                <a:spcPts val="600"/>
              </a:spcBef>
              <a:spcAft>
                <a:spcPct val="0"/>
              </a:spcAft>
            </a:pPr>
            <a:r>
              <a:rPr lang="en-US" dirty="0">
                <a:ln>
                  <a:solidFill>
                    <a:schemeClr val="bg1">
                      <a:alpha val="0"/>
                    </a:schemeClr>
                  </a:solidFill>
                </a:ln>
                <a:solidFill>
                  <a:srgbClr val="595959"/>
                </a:solidFill>
              </a:rPr>
              <a:t>RTM of Hadoop connectors for SQL Server and PDW </a:t>
            </a:r>
          </a:p>
        </p:txBody>
      </p:sp>
      <p:grpSp>
        <p:nvGrpSpPr>
          <p:cNvPr id="3" name="Group 2"/>
          <p:cNvGrpSpPr/>
          <p:nvPr/>
        </p:nvGrpSpPr>
        <p:grpSpPr>
          <a:xfrm>
            <a:off x="580571" y="1420814"/>
            <a:ext cx="3150054" cy="1463040"/>
            <a:chOff x="580571" y="1420814"/>
            <a:chExt cx="3150054" cy="1463040"/>
          </a:xfrm>
        </p:grpSpPr>
        <p:sp>
          <p:nvSpPr>
            <p:cNvPr id="12" name="Rectangle 11"/>
            <p:cNvSpPr/>
            <p:nvPr>
              <p:custDataLst>
                <p:tags r:id="rId9"/>
              </p:custDataLst>
            </p:nvPr>
          </p:nvSpPr>
          <p:spPr bwMode="auto">
            <a:xfrm>
              <a:off x="580571" y="1420814"/>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solidFill>
                </a:rPr>
                <a:t>INSIGHTS</a:t>
              </a:r>
            </a:p>
          </p:txBody>
        </p:sp>
        <p:grpSp>
          <p:nvGrpSpPr>
            <p:cNvPr id="10" name="Group 9"/>
            <p:cNvGrpSpPr/>
            <p:nvPr/>
          </p:nvGrpSpPr>
          <p:grpSpPr bwMode="black">
            <a:xfrm>
              <a:off x="1070980" y="1678210"/>
              <a:ext cx="469491" cy="948249"/>
              <a:chOff x="2593975" y="2552700"/>
              <a:chExt cx="469901" cy="949325"/>
            </a:xfrm>
          </p:grpSpPr>
          <p:sp>
            <p:nvSpPr>
              <p:cNvPr id="17"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5" name="Group 4"/>
          <p:cNvGrpSpPr/>
          <p:nvPr/>
        </p:nvGrpSpPr>
        <p:grpSpPr>
          <a:xfrm>
            <a:off x="580571" y="3103737"/>
            <a:ext cx="3150054" cy="1463040"/>
            <a:chOff x="580571" y="3103737"/>
            <a:chExt cx="3150054" cy="1463040"/>
          </a:xfrm>
        </p:grpSpPr>
        <p:sp>
          <p:nvSpPr>
            <p:cNvPr id="14" name="Rectangle 13"/>
            <p:cNvSpPr/>
            <p:nvPr>
              <p:custDataLst>
                <p:tags r:id="rId8"/>
              </p:custDataLst>
            </p:nvPr>
          </p:nvSpPr>
          <p:spPr bwMode="auto">
            <a:xfrm>
              <a:off x="580571" y="3103737"/>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solidFill>
                </a:rPr>
                <a:t>ENTERPRISE</a:t>
              </a:r>
            </a:p>
            <a:p>
              <a:pPr defTabSz="913788" fontAlgn="base">
                <a:spcBef>
                  <a:spcPct val="0"/>
                </a:spcBef>
                <a:spcAft>
                  <a:spcPct val="0"/>
                </a:spcAft>
              </a:pPr>
              <a:r>
                <a:rPr lang="en-US" dirty="0">
                  <a:ln>
                    <a:solidFill>
                      <a:schemeClr val="bg1">
                        <a:alpha val="0"/>
                      </a:schemeClr>
                    </a:solidFill>
                  </a:ln>
                  <a:solidFill>
                    <a:schemeClr val="bg1"/>
                  </a:solidFill>
                </a:rPr>
                <a:t>READY</a:t>
              </a:r>
            </a:p>
          </p:txBody>
        </p:sp>
        <p:sp>
          <p:nvSpPr>
            <p:cNvPr id="19" name="Freeform 78"/>
            <p:cNvSpPr>
              <a:spLocks noEditPoints="1"/>
            </p:cNvSpPr>
            <p:nvPr/>
          </p:nvSpPr>
          <p:spPr bwMode="black">
            <a:xfrm>
              <a:off x="861050" y="3409697"/>
              <a:ext cx="889350" cy="85112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6" name="Group 5"/>
          <p:cNvGrpSpPr/>
          <p:nvPr/>
        </p:nvGrpSpPr>
        <p:grpSpPr>
          <a:xfrm>
            <a:off x="580571" y="4786660"/>
            <a:ext cx="3150054" cy="1463040"/>
            <a:chOff x="580571" y="4786660"/>
            <a:chExt cx="3150054" cy="1463040"/>
          </a:xfrm>
        </p:grpSpPr>
        <p:sp>
          <p:nvSpPr>
            <p:cNvPr id="16" name="Rectangle 15"/>
            <p:cNvSpPr/>
            <p:nvPr>
              <p:custDataLst>
                <p:tags r:id="rId7"/>
              </p:custDataLst>
            </p:nvPr>
          </p:nvSpPr>
          <p:spPr bwMode="auto">
            <a:xfrm>
              <a:off x="580571" y="4786660"/>
              <a:ext cx="3150054"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37160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solidFill>
                </a:rPr>
                <a:t>BROADER</a:t>
              </a:r>
            </a:p>
            <a:p>
              <a:pPr defTabSz="913788" fontAlgn="base">
                <a:spcBef>
                  <a:spcPct val="0"/>
                </a:spcBef>
                <a:spcAft>
                  <a:spcPct val="0"/>
                </a:spcAft>
              </a:pPr>
              <a:r>
                <a:rPr lang="en-US" dirty="0">
                  <a:ln>
                    <a:solidFill>
                      <a:schemeClr val="bg1">
                        <a:alpha val="0"/>
                      </a:schemeClr>
                    </a:solidFill>
                  </a:ln>
                  <a:solidFill>
                    <a:schemeClr val="bg1"/>
                  </a:solidFill>
                </a:rPr>
                <a:t>ACCESS</a:t>
              </a:r>
            </a:p>
          </p:txBody>
        </p:sp>
        <p:sp>
          <p:nvSpPr>
            <p:cNvPr id="20" name="Freeform 73"/>
            <p:cNvSpPr>
              <a:spLocks noEditPoints="1"/>
            </p:cNvSpPr>
            <p:nvPr/>
          </p:nvSpPr>
          <p:spPr bwMode="black">
            <a:xfrm>
              <a:off x="784238" y="5014754"/>
              <a:ext cx="1042974" cy="1006854"/>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070839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1000"/>
                                        <p:tgtEl>
                                          <p:spTgt spid="1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1000"/>
                                        <p:tgtEl>
                                          <p:spTgt spid="1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7168" y="5422854"/>
            <a:ext cx="8662850" cy="1168446"/>
          </a:xfrm>
          <a:prstGeom prst="rect">
            <a:avLst/>
          </a:prstGeom>
          <a:solidFill>
            <a:schemeClr val="tx1">
              <a:lumMod val="10000"/>
              <a:lumOff val="9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ext uri="{D42A27DB-BD31-4B8C-83A1-F6EECF244321}">
                <p14:modId xmlns:p14="http://schemas.microsoft.com/office/powerpoint/2010/main" val="36882563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142" name="think-cell Slide" r:id="rId33" imgW="270" imgH="270" progId="TCLayout.ActiveDocument.1">
                  <p:embed/>
                </p:oleObj>
              </mc:Choice>
              <mc:Fallback>
                <p:oleObj name="think-cell Slide" r:id="rId33" imgW="270" imgH="270" progId="TCLayout.ActiveDocument.1">
                  <p:embed/>
                  <p:pic>
                    <p:nvPicPr>
                      <p:cNvPr id="0" name=""/>
                      <p:cNvPicPr/>
                      <p:nvPr/>
                    </p:nvPicPr>
                    <p:blipFill>
                      <a:blip r:embed="rId3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747897"/>
          </a:xfrm>
        </p:spPr>
        <p:txBody>
          <a:bodyPr/>
          <a:lstStyle/>
          <a:p>
            <a:r>
              <a:rPr lang="en-US" dirty="0"/>
              <a:t>Microsoft </a:t>
            </a:r>
            <a:r>
              <a:rPr lang="en-US" dirty="0" smtClean="0"/>
              <a:t>Big Data </a:t>
            </a:r>
            <a:r>
              <a:rPr lang="en-US" dirty="0"/>
              <a:t>Solution</a:t>
            </a:r>
          </a:p>
        </p:txBody>
      </p:sp>
      <p:sp>
        <p:nvSpPr>
          <p:cNvPr id="89" name="Rectangle 88"/>
          <p:cNvSpPr/>
          <p:nvPr>
            <p:custDataLst>
              <p:tags r:id="rId5"/>
            </p:custDataLst>
          </p:nvPr>
        </p:nvSpPr>
        <p:spPr>
          <a:xfrm>
            <a:off x="2917168" y="1131252"/>
            <a:ext cx="8662850" cy="118872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820303" y="1322364"/>
            <a:ext cx="1215150" cy="997610"/>
            <a:chOff x="3121733" y="1194047"/>
            <a:chExt cx="855420" cy="783357"/>
          </a:xfrm>
        </p:grpSpPr>
        <p:sp>
          <p:nvSpPr>
            <p:cNvPr id="92" name="Rectangle 91"/>
            <p:cNvSpPr/>
            <p:nvPr>
              <p:custDataLst>
                <p:tags r:id="rId29"/>
              </p:custDataLst>
            </p:nvPr>
          </p:nvSpPr>
          <p:spPr>
            <a:xfrm>
              <a:off x="3201811" y="1808230"/>
              <a:ext cx="695263" cy="169174"/>
            </a:xfrm>
            <a:prstGeom prst="rect">
              <a:avLst/>
            </a:prstGeom>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0"/>
              </p:custDataLst>
            </p:nvPr>
          </p:nvPicPr>
          <p:blipFill>
            <a:blip r:embed="rId35"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5341482" y="1322366"/>
            <a:ext cx="1862881" cy="981718"/>
            <a:chOff x="4532167" y="1194045"/>
            <a:chExt cx="1688593" cy="784898"/>
          </a:xfrm>
        </p:grpSpPr>
        <p:sp>
          <p:nvSpPr>
            <p:cNvPr id="95" name="Text Box 18"/>
            <p:cNvSpPr txBox="1">
              <a:spLocks noChangeArrowheads="1"/>
            </p:cNvSpPr>
            <p:nvPr>
              <p:custDataLst>
                <p:tags r:id="rId27"/>
              </p:custDataLst>
            </p:nvPr>
          </p:nvSpPr>
          <p:spPr bwMode="auto">
            <a:xfrm flipH="1">
              <a:off x="4532167" y="1806692"/>
              <a:ext cx="1688593"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marR="0" lvl="0" indent="0" defTabSz="914400" fontAlgn="auto">
                <a:lnSpc>
                  <a:spcPct val="100000"/>
                </a:lnSpc>
                <a:spcBef>
                  <a:spcPct val="30000"/>
                </a:spcBef>
                <a:spcAft>
                  <a:spcPts val="0"/>
                </a:spcAft>
                <a:buClrTx/>
                <a:buSzTx/>
                <a:buFontTx/>
                <a:buNone/>
                <a:tabLst/>
                <a:defRPr/>
              </a:pPr>
              <a:r>
                <a:rPr lang="en-US" sz="1400" b="1" dirty="0">
                  <a:ln>
                    <a:solidFill>
                      <a:schemeClr val="bg1">
                        <a:alpha val="0"/>
                      </a:schemeClr>
                    </a:solidFill>
                  </a:ln>
                  <a:solidFill>
                    <a:srgbClr val="595959"/>
                  </a:solidFill>
                  <a:latin typeface="+mn-lt"/>
                  <a:cs typeface="+mn-cs"/>
                </a:rPr>
                <a:t>Excel with PowerPivot</a:t>
              </a:r>
            </a:p>
          </p:txBody>
        </p:sp>
        <p:pic>
          <p:nvPicPr>
            <p:cNvPr id="94" name="Picture 2" descr="http://www.powerpivot.com/res/images/IW2Ribbon_thumbnail.png"/>
            <p:cNvPicPr>
              <a:picLocks noChangeAspect="1" noChangeArrowheads="1"/>
            </p:cNvPicPr>
            <p:nvPr>
              <p:custDataLst>
                <p:tags r:id="rId28"/>
              </p:custDataLst>
            </p:nvPr>
          </p:nvPicPr>
          <p:blipFill>
            <a:blip r:embed="rId36">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9961157" y="1322364"/>
            <a:ext cx="1125193" cy="997610"/>
            <a:chOff x="7806396" y="1194047"/>
            <a:chExt cx="867180" cy="783357"/>
          </a:xfrm>
        </p:grpSpPr>
        <p:sp>
          <p:nvSpPr>
            <p:cNvPr id="97" name="Text Box 18"/>
            <p:cNvSpPr txBox="1">
              <a:spLocks noChangeArrowheads="1"/>
            </p:cNvSpPr>
            <p:nvPr>
              <p:custDataLst>
                <p:tags r:id="rId25"/>
              </p:custDataLst>
            </p:nvPr>
          </p:nvSpPr>
          <p:spPr bwMode="auto">
            <a:xfrm flipH="1">
              <a:off x="7808204" y="1808230"/>
              <a:ext cx="863563"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Embedded BI</a:t>
              </a:r>
            </a:p>
          </p:txBody>
        </p:sp>
        <p:pic>
          <p:nvPicPr>
            <p:cNvPr id="96" name="Picture 6" descr="http://t0.gstatic.com/images?q=tbn:ANd9GcQsEFrFQe5XFHpt0GlI2Q4HjJJvb4uaWgAXyNjQ-TU7F-f5iQcXWOgdxBY">
              <a:hlinkClick r:id="rId37"/>
            </p:cNvPr>
            <p:cNvPicPr>
              <a:picLocks noChangeAspect="1" noChangeArrowheads="1"/>
            </p:cNvPicPr>
            <p:nvPr>
              <p:custDataLst>
                <p:tags r:id="rId26"/>
              </p:custDataLst>
            </p:nvPr>
          </p:nvPicPr>
          <p:blipFill>
            <a:blip r:embed="rId38">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7685888" y="1322364"/>
            <a:ext cx="1660198" cy="997610"/>
            <a:chOff x="6041048" y="1194047"/>
            <a:chExt cx="1507072" cy="783357"/>
          </a:xfrm>
        </p:grpSpPr>
        <p:pic>
          <p:nvPicPr>
            <p:cNvPr id="98" name="Picture 2"/>
            <p:cNvPicPr>
              <a:picLocks noChangeAspect="1" noChangeArrowheads="1"/>
            </p:cNvPicPr>
            <p:nvPr>
              <p:custDataLst>
                <p:tags r:id="rId23"/>
              </p:custDataLst>
            </p:nvPr>
          </p:nvPicPr>
          <p:blipFill>
            <a:blip r:embed="rId39"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4"/>
              </p:custDataLst>
            </p:nvPr>
          </p:nvSpPr>
          <p:spPr bwMode="auto">
            <a:xfrm flipH="1">
              <a:off x="6041048" y="1808230"/>
              <a:ext cx="1507072" cy="169174"/>
            </a:xfrm>
            <a:prstGeom prst="rect">
              <a:avLst/>
            </a:prstGeom>
            <a:noFill/>
            <a:ln w="9525" algn="ctr">
              <a:noFill/>
              <a:miter lim="800000"/>
              <a:headEnd/>
              <a:tailEnd/>
            </a:ln>
            <a:effectLst/>
          </p:spPr>
          <p:txBody>
            <a:bodyPr wrap="none" lIns="0" tIns="0" rIns="0" bIns="0" anchor="ctr">
              <a:spAutoFit/>
            </a:bodyPr>
            <a:lstStyle/>
            <a:p>
              <a:pPr algn="ctr" defTabSz="914400">
                <a:spcBef>
                  <a:spcPct val="30000"/>
                </a:spcBef>
                <a:defRPr/>
              </a:pPr>
              <a:r>
                <a:rPr lang="en-US" sz="1400" b="1" dirty="0">
                  <a:ln>
                    <a:solidFill>
                      <a:schemeClr val="bg1">
                        <a:alpha val="0"/>
                      </a:schemeClr>
                    </a:solidFill>
                  </a:ln>
                  <a:solidFill>
                    <a:srgbClr val="595959"/>
                  </a:solidFill>
                </a:rPr>
                <a:t>Predictive Analytics</a:t>
              </a:r>
            </a:p>
          </p:txBody>
        </p:sp>
      </p:grpSp>
      <p:sp>
        <p:nvSpPr>
          <p:cNvPr id="6" name="Rectangle 5"/>
          <p:cNvSpPr/>
          <p:nvPr/>
        </p:nvSpPr>
        <p:spPr bwMode="auto">
          <a:xfrm>
            <a:off x="10657964"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APPs</a:t>
            </a:r>
          </a:p>
        </p:txBody>
      </p:sp>
      <p:sp>
        <p:nvSpPr>
          <p:cNvPr id="73" name="Rectangle 72"/>
          <p:cNvSpPr/>
          <p:nvPr/>
        </p:nvSpPr>
        <p:spPr bwMode="auto">
          <a:xfrm>
            <a:off x="9810678"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LOB</a:t>
            </a:r>
          </a:p>
        </p:txBody>
      </p:sp>
      <p:sp>
        <p:nvSpPr>
          <p:cNvPr id="74" name="Rectangle 73"/>
          <p:cNvSpPr/>
          <p:nvPr/>
        </p:nvSpPr>
        <p:spPr bwMode="auto">
          <a:xfrm>
            <a:off x="8963392"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CRM</a:t>
            </a:r>
          </a:p>
        </p:txBody>
      </p:sp>
      <p:sp>
        <p:nvSpPr>
          <p:cNvPr id="79" name="Rectangle 78"/>
          <p:cNvSpPr/>
          <p:nvPr/>
        </p:nvSpPr>
        <p:spPr bwMode="auto">
          <a:xfrm>
            <a:off x="8116106" y="6200134"/>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defRPr/>
            </a:pPr>
            <a:r>
              <a:rPr lang="en-US" sz="1400" dirty="0">
                <a:ln>
                  <a:solidFill>
                    <a:schemeClr val="bg1">
                      <a:alpha val="0"/>
                    </a:schemeClr>
                  </a:solidFill>
                </a:ln>
                <a:solidFill>
                  <a:srgbClr val="595959"/>
                </a:solidFill>
              </a:rPr>
              <a:t>ERP</a:t>
            </a:r>
          </a:p>
        </p:txBody>
      </p:sp>
      <p:sp>
        <p:nvSpPr>
          <p:cNvPr id="78" name="Left-Right Arrow 77"/>
          <p:cNvSpPr/>
          <p:nvPr>
            <p:custDataLst>
              <p:tags r:id="rId6"/>
            </p:custDataLst>
          </p:nvPr>
        </p:nvSpPr>
        <p:spPr>
          <a:xfrm>
            <a:off x="6471353" y="4186488"/>
            <a:ext cx="1554480"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smtClean="0">
                <a:ln>
                  <a:solidFill>
                    <a:schemeClr val="bg1">
                      <a:alpha val="0"/>
                    </a:schemeClr>
                  </a:solidFill>
                </a:ln>
                <a:solidFill>
                  <a:schemeClr val="bg1"/>
                </a:solidFill>
                <a:effectLst/>
                <a:uLnTx/>
                <a:uFillTx/>
                <a:ea typeface="+mn-ea"/>
                <a:cs typeface="+mn-cs"/>
              </a:rPr>
              <a:t>Connectors</a:t>
            </a:r>
            <a:endParaRPr kumimoji="0" lang="en-US" sz="1600" i="0" u="none" strike="noStrike" kern="0" cap="none" spc="0" normalizeH="0" baseline="0" noProof="0" dirty="0">
              <a:ln>
                <a:solidFill>
                  <a:schemeClr val="bg1">
                    <a:alpha val="0"/>
                  </a:schemeClr>
                </a:solidFill>
              </a:ln>
              <a:solidFill>
                <a:schemeClr val="bg1"/>
              </a:solidFill>
              <a:effectLst/>
              <a:uLnTx/>
              <a:uFillTx/>
              <a:ea typeface="+mn-ea"/>
              <a:cs typeface="+mn-cs"/>
            </a:endParaRPr>
          </a:p>
        </p:txBody>
      </p:sp>
      <p:sp>
        <p:nvSpPr>
          <p:cNvPr id="75" name="Rectangle 74"/>
          <p:cNvSpPr/>
          <p:nvPr>
            <p:custDataLst>
              <p:tags r:id="rId7"/>
            </p:custDataLst>
          </p:nvPr>
        </p:nvSpPr>
        <p:spPr>
          <a:xfrm>
            <a:off x="2917168" y="3809440"/>
            <a:ext cx="3154680" cy="1280160"/>
          </a:xfrm>
          <a:prstGeom prst="rect">
            <a:avLst/>
          </a:prstGeom>
          <a:solidFill>
            <a:schemeClr val="tx1">
              <a:lumMod val="10000"/>
              <a:lumOff val="90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solidFill>
                  <a:schemeClr val="bg1">
                    <a:alpha val="0"/>
                  </a:schemeClr>
                </a:solidFill>
              </a:ln>
              <a:solidFill>
                <a:srgbClr val="595959"/>
              </a:solidFill>
              <a:effectLst/>
              <a:uLnTx/>
              <a:uFillTx/>
              <a:ea typeface="+mn-ea"/>
              <a:cs typeface="+mn-cs"/>
            </a:endParaRPr>
          </a:p>
        </p:txBody>
      </p:sp>
      <p:sp>
        <p:nvSpPr>
          <p:cNvPr id="51" name="Rectangle 50"/>
          <p:cNvSpPr/>
          <p:nvPr>
            <p:custDataLst>
              <p:tags r:id="rId8"/>
            </p:custDataLst>
          </p:nvPr>
        </p:nvSpPr>
        <p:spPr>
          <a:xfrm>
            <a:off x="8425338" y="3809440"/>
            <a:ext cx="3154680" cy="1280160"/>
          </a:xfrm>
          <a:prstGeom prst="rect">
            <a:avLst/>
          </a:prstGeom>
          <a:solidFill>
            <a:schemeClr val="tx1">
              <a:lumMod val="10000"/>
              <a:lumOff val="90000"/>
            </a:schemeClr>
          </a:solidFill>
          <a:ln w="10795" cap="flat" cmpd="sng" algn="ctr">
            <a:noFill/>
            <a:prstDash val="solid"/>
          </a:ln>
          <a:effectLst/>
        </p:spPr>
        <p:txBody>
          <a:bodyPr rtlCol="0" anchor="b"/>
          <a:lstStyle/>
          <a:p>
            <a:pPr algn="ctr" defTabSz="914400">
              <a:defRPr/>
            </a:pPr>
            <a:r>
              <a:rPr lang="en-US" sz="1400" dirty="0">
                <a:ln>
                  <a:solidFill>
                    <a:schemeClr val="bg1">
                      <a:alpha val="0"/>
                    </a:schemeClr>
                  </a:solidFill>
                </a:ln>
                <a:solidFill>
                  <a:srgbClr val="595959"/>
                </a:solidFill>
              </a:rPr>
              <a:t>Microsoft EDW</a:t>
            </a:r>
          </a:p>
        </p:txBody>
      </p:sp>
      <p:sp>
        <p:nvSpPr>
          <p:cNvPr id="81" name="Rectangle 80"/>
          <p:cNvSpPr/>
          <p:nvPr>
            <p:custDataLst>
              <p:tags r:id="rId9"/>
            </p:custDataLst>
          </p:nvPr>
        </p:nvSpPr>
        <p:spPr>
          <a:xfrm>
            <a:off x="2917168" y="2653226"/>
            <a:ext cx="8662850" cy="822960"/>
          </a:xfrm>
          <a:prstGeom prst="rect">
            <a:avLst/>
          </a:prstGeom>
          <a:solidFill>
            <a:schemeClr val="tx1">
              <a:lumMod val="10000"/>
              <a:lumOff val="90000"/>
            </a:schemeClr>
          </a:solidFill>
          <a:ln w="9525" cap="flat" cmpd="sng" algn="ctr">
            <a:noFill/>
            <a:prstDash val="solid"/>
          </a:ln>
          <a:effectLst/>
        </p:spPr>
        <p:txBody>
          <a:bodyPr rtlCol="0" anchor="b"/>
          <a:lstStyle/>
          <a:p>
            <a:pPr algn="ctr" defTabSz="914400">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5205" y="3189954"/>
            <a:ext cx="769585"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a:ln>
                  <a:solidFill>
                    <a:schemeClr val="bg1">
                      <a:alpha val="0"/>
                    </a:schemeClr>
                  </a:solidFill>
                </a:ln>
                <a:solidFill>
                  <a:srgbClr val="595959"/>
                </a:solidFill>
              </a:rPr>
              <a:t>SSAS</a:t>
            </a:r>
          </a:p>
        </p:txBody>
      </p:sp>
      <p:sp>
        <p:nvSpPr>
          <p:cNvPr id="83" name="Text Box 18"/>
          <p:cNvSpPr txBox="1">
            <a:spLocks noChangeArrowheads="1"/>
          </p:cNvSpPr>
          <p:nvPr>
            <p:custDataLst>
              <p:tags r:id="rId10"/>
            </p:custDataLst>
          </p:nvPr>
        </p:nvSpPr>
        <p:spPr bwMode="auto">
          <a:xfrm flipH="1">
            <a:off x="9490361" y="3189954"/>
            <a:ext cx="895803" cy="286232"/>
          </a:xfrm>
          <a:prstGeom prst="rect">
            <a:avLst/>
          </a:prstGeom>
          <a:noFill/>
          <a:ln w="9525" algn="ctr">
            <a:noFill/>
            <a:miter lim="800000"/>
            <a:headEnd/>
            <a:tailEnd/>
          </a:ln>
          <a:effectLst/>
        </p:spPr>
        <p:txBody>
          <a:bodyPr wrap="square">
            <a:spAutoFit/>
          </a:bodyPr>
          <a:lstStyle/>
          <a:p>
            <a:pPr marR="0" lvl="0" indent="0" algn="ctr" defTabSz="914400" fontAlgn="auto">
              <a:lnSpc>
                <a:spcPct val="90000"/>
              </a:lnSpc>
              <a:spcBef>
                <a:spcPct val="30000"/>
              </a:spcBef>
              <a:spcAft>
                <a:spcPts val="0"/>
              </a:spcAft>
              <a:buClrTx/>
              <a:buSzTx/>
              <a:buFontTx/>
              <a:buNone/>
              <a:tabLst/>
              <a:defRPr/>
            </a:pPr>
            <a:r>
              <a:rPr lang="en-US" sz="1400" dirty="0" smtClean="0">
                <a:ln>
                  <a:solidFill>
                    <a:schemeClr val="bg1">
                      <a:alpha val="0"/>
                    </a:schemeClr>
                  </a:solidFill>
                </a:ln>
                <a:solidFill>
                  <a:srgbClr val="595959"/>
                </a:solidFill>
              </a:rPr>
              <a:t>SSRS </a:t>
            </a:r>
            <a:endParaRPr lang="en-US" sz="1400" dirty="0">
              <a:ln>
                <a:solidFill>
                  <a:schemeClr val="bg1">
                    <a:alpha val="0"/>
                  </a:schemeClr>
                </a:solidFill>
              </a:ln>
              <a:solidFill>
                <a:srgbClr val="595959"/>
              </a:solidFill>
            </a:endParaRPr>
          </a:p>
        </p:txBody>
      </p:sp>
      <p:sp>
        <p:nvSpPr>
          <p:cNvPr id="14" name="Up Arrow 13"/>
          <p:cNvSpPr/>
          <p:nvPr/>
        </p:nvSpPr>
        <p:spPr bwMode="auto">
          <a:xfrm>
            <a:off x="9755382"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1" name="Up Arrow 60"/>
          <p:cNvSpPr/>
          <p:nvPr/>
        </p:nvSpPr>
        <p:spPr bwMode="auto">
          <a:xfrm>
            <a:off x="4417117"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595959"/>
              </a:solidFill>
            </a:endParaRPr>
          </a:p>
        </p:txBody>
      </p:sp>
      <p:sp>
        <p:nvSpPr>
          <p:cNvPr id="62" name="Up Arrow 61"/>
          <p:cNvSpPr/>
          <p:nvPr/>
        </p:nvSpPr>
        <p:spPr bwMode="auto">
          <a:xfrm>
            <a:off x="9755382"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3" name="Up Arrow 62"/>
          <p:cNvSpPr/>
          <p:nvPr/>
        </p:nvSpPr>
        <p:spPr bwMode="auto">
          <a:xfrm>
            <a:off x="4417117"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4" name="Up Arrow 63"/>
          <p:cNvSpPr/>
          <p:nvPr/>
        </p:nvSpPr>
        <p:spPr bwMode="auto">
          <a:xfrm>
            <a:off x="9755382"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5" name="Up Arrow 64"/>
          <p:cNvSpPr/>
          <p:nvPr/>
        </p:nvSpPr>
        <p:spPr bwMode="auto">
          <a:xfrm>
            <a:off x="4417117"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9557637" y="3866482"/>
            <a:ext cx="890083" cy="910206"/>
            <a:chOff x="8803257" y="3866482"/>
            <a:chExt cx="890083" cy="910206"/>
          </a:xfrm>
        </p:grpSpPr>
        <p:sp>
          <p:nvSpPr>
            <p:cNvPr id="103" name="Freeform 102"/>
            <p:cNvSpPr/>
            <p:nvPr>
              <p:custDataLst>
                <p:tags r:id="rId20"/>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1"/>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2"/>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solidFill>
              <a:schemeClr val="accent2"/>
            </a:solid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19112" y="1131252"/>
            <a:ext cx="2398056" cy="11887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FAMILIAR END </a:t>
            </a:r>
            <a:br>
              <a:rPr lang="en-US" sz="2000" dirty="0" smtClean="0">
                <a:ln>
                  <a:solidFill>
                    <a:schemeClr val="bg1">
                      <a:alpha val="0"/>
                    </a:schemeClr>
                  </a:solidFill>
                </a:ln>
                <a:solidFill>
                  <a:schemeClr val="bg1"/>
                </a:solidFill>
                <a:latin typeface="Segoe UI Light" pitchFamily="34" charset="0"/>
              </a:rPr>
            </a:br>
            <a:r>
              <a:rPr lang="en-US" sz="2000" dirty="0" smtClean="0">
                <a:ln>
                  <a:solidFill>
                    <a:schemeClr val="bg1">
                      <a:alpha val="0"/>
                    </a:schemeClr>
                  </a:solidFill>
                </a:ln>
                <a:solidFill>
                  <a:schemeClr val="bg1"/>
                </a:solidFill>
                <a:latin typeface="Segoe UI Light" pitchFamily="34" charset="0"/>
              </a:rPr>
              <a:t>USER TOOLS</a:t>
            </a:r>
            <a:endParaRPr lang="en-US" sz="2000"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19112" y="2653226"/>
            <a:ext cx="2398056" cy="8229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BI PLATFORM</a:t>
            </a:r>
            <a:endParaRPr lang="en-US" sz="2000" dirty="0">
              <a:ln>
                <a:solidFill>
                  <a:schemeClr val="bg1">
                    <a:alpha val="0"/>
                  </a:schemeClr>
                </a:solidFill>
              </a:ln>
              <a:solidFill>
                <a:schemeClr val="bg1"/>
              </a:solidFill>
              <a:latin typeface="Segoe UI Light" pitchFamily="34" charset="0"/>
            </a:endParaRPr>
          </a:p>
        </p:txBody>
      </p:sp>
      <p:sp>
        <p:nvSpPr>
          <p:cNvPr id="50" name="Rectangle 49"/>
          <p:cNvSpPr/>
          <p:nvPr>
            <p:custDataLst>
              <p:tags r:id="rId13"/>
            </p:custDataLst>
          </p:nvPr>
        </p:nvSpPr>
        <p:spPr bwMode="auto">
          <a:xfrm>
            <a:off x="519112" y="5422854"/>
            <a:ext cx="2398056" cy="116844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dirty="0" smtClean="0">
                <a:ln>
                  <a:solidFill>
                    <a:schemeClr val="bg1">
                      <a:alpha val="0"/>
                    </a:schemeClr>
                  </a:solidFill>
                </a:ln>
                <a:solidFill>
                  <a:schemeClr val="bg1"/>
                </a:solidFill>
                <a:latin typeface="Segoe UI Light" pitchFamily="34" charset="0"/>
              </a:rPr>
              <a:t>UNSTRUCTURED &amp; STRUCTURED DATA</a:t>
            </a:r>
            <a:endParaRPr lang="en-US" sz="2000"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338293"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1581" y="5606689"/>
            <a:ext cx="1005840" cy="901218"/>
            <a:chOff x="4555810" y="5606689"/>
            <a:chExt cx="1005840" cy="901218"/>
          </a:xfrm>
        </p:grpSpPr>
        <p:sp>
          <p:nvSpPr>
            <p:cNvPr id="58" name="Rectangle 57"/>
            <p:cNvSpPr/>
            <p:nvPr>
              <p:custDataLst>
                <p:tags r:id="rId19"/>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Devices</a:t>
              </a: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rgbClr val="FFFFFF"/>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p:cNvGrpSpPr/>
          <p:nvPr/>
        </p:nvGrpSpPr>
        <p:grpSpPr>
          <a:xfrm>
            <a:off x="6448045" y="5606689"/>
            <a:ext cx="1005840" cy="901218"/>
            <a:chOff x="6692274" y="5606689"/>
            <a:chExt cx="1005840" cy="901218"/>
          </a:xfrm>
        </p:grpSpPr>
        <p:sp>
          <p:nvSpPr>
            <p:cNvPr id="60" name="Rectangle 59"/>
            <p:cNvSpPr/>
            <p:nvPr>
              <p:custDataLst>
                <p:tags r:id="rId18"/>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Crawlers</a:t>
              </a: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p:nvPr/>
        </p:nvGrpSpPr>
        <p:grpSpPr>
          <a:xfrm>
            <a:off x="3243349" y="5606688"/>
            <a:ext cx="1005840" cy="901219"/>
            <a:chOff x="3487578" y="5606688"/>
            <a:chExt cx="1005840" cy="901219"/>
          </a:xfrm>
        </p:grpSpPr>
        <p:sp>
          <p:nvSpPr>
            <p:cNvPr id="57" name="Rectangle 56"/>
            <p:cNvSpPr/>
            <p:nvPr>
              <p:custDataLst>
                <p:tags r:id="rId17"/>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Sensors</a:t>
              </a: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grpSp>
        <p:nvGrpSpPr>
          <p:cNvPr id="25" name="Group 24"/>
          <p:cNvGrpSpPr/>
          <p:nvPr/>
        </p:nvGrpSpPr>
        <p:grpSpPr>
          <a:xfrm>
            <a:off x="5379813" y="5606689"/>
            <a:ext cx="1005840" cy="901218"/>
            <a:chOff x="5624042" y="5606689"/>
            <a:chExt cx="1005840" cy="901218"/>
          </a:xfrm>
        </p:grpSpPr>
        <p:sp>
          <p:nvSpPr>
            <p:cNvPr id="59" name="Rectangle 58"/>
            <p:cNvSpPr/>
            <p:nvPr>
              <p:custDataLst>
                <p:tags r:id="rId16"/>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spcBef>
                  <a:spcPct val="0"/>
                </a:spcBef>
                <a:spcAft>
                  <a:spcPct val="0"/>
                </a:spcAft>
              </a:pPr>
              <a:r>
                <a:rPr lang="en-US" sz="1400" dirty="0">
                  <a:ln>
                    <a:solidFill>
                      <a:schemeClr val="bg1">
                        <a:alpha val="0"/>
                      </a:schemeClr>
                    </a:solidFill>
                  </a:ln>
                  <a:solidFill>
                    <a:srgbClr val="595959"/>
                  </a:solidFill>
                </a:rPr>
                <a:t>Bots</a:t>
              </a: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grpSp>
      <p:sp>
        <p:nvSpPr>
          <p:cNvPr id="119" name="Freeform 83"/>
          <p:cNvSpPr>
            <a:spLocks noEditPoints="1"/>
          </p:cNvSpPr>
          <p:nvPr/>
        </p:nvSpPr>
        <p:spPr bwMode="black">
          <a:xfrm>
            <a:off x="9710863" y="2709857"/>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1994" y="2709857"/>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182066"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025839"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38"/>
          <p:cNvSpPr>
            <a:spLocks noEditPoints="1"/>
          </p:cNvSpPr>
          <p:nvPr/>
        </p:nvSpPr>
        <p:spPr bwMode="auto">
          <a:xfrm>
            <a:off x="10869612" y="5606689"/>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29056"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Windows Server</a:t>
            </a:r>
          </a:p>
        </p:txBody>
      </p:sp>
      <p:sp>
        <p:nvSpPr>
          <p:cNvPr id="76" name="Rectangle 75"/>
          <p:cNvSpPr/>
          <p:nvPr>
            <p:custDataLst>
              <p:tags r:id="rId15"/>
            </p:custDataLst>
          </p:nvPr>
        </p:nvSpPr>
        <p:spPr>
          <a:xfrm>
            <a:off x="3005481"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defTabSz="914400" fontAlgn="base">
              <a:lnSpc>
                <a:spcPct val="90000"/>
              </a:lnSpc>
              <a:spcBef>
                <a:spcPct val="0"/>
              </a:spcBef>
              <a:spcAft>
                <a:spcPct val="0"/>
              </a:spcAft>
            </a:pPr>
            <a:r>
              <a:rPr lang="en-US" sz="1200" dirty="0">
                <a:ln>
                  <a:solidFill>
                    <a:schemeClr val="bg1">
                      <a:alpha val="0"/>
                    </a:schemeClr>
                  </a:solidFill>
                </a:ln>
                <a:solidFill>
                  <a:srgbClr val="595959"/>
                </a:solidFill>
              </a:rPr>
              <a:t>Hadoop On </a:t>
            </a:r>
            <a:br>
              <a:rPr lang="en-US" sz="1200" dirty="0">
                <a:ln>
                  <a:solidFill>
                    <a:schemeClr val="bg1">
                      <a:alpha val="0"/>
                    </a:schemeClr>
                  </a:solidFill>
                </a:ln>
                <a:solidFill>
                  <a:srgbClr val="595959"/>
                </a:solidFill>
              </a:rPr>
            </a:br>
            <a:r>
              <a:rPr lang="en-US" sz="1200" dirty="0">
                <a:ln>
                  <a:solidFill>
                    <a:schemeClr val="bg1">
                      <a:alpha val="0"/>
                    </a:schemeClr>
                  </a:solidFill>
                </a:ln>
                <a:solidFill>
                  <a:srgbClr val="595959"/>
                </a:solidFill>
              </a:rPr>
              <a:t>Windows Azure</a:t>
            </a:r>
          </a:p>
        </p:txBody>
      </p:sp>
      <p:grpSp>
        <p:nvGrpSpPr>
          <p:cNvPr id="124" name="Group 123"/>
          <p:cNvGrpSpPr/>
          <p:nvPr/>
        </p:nvGrpSpPr>
        <p:grpSpPr bwMode="black">
          <a:xfrm>
            <a:off x="4859514" y="3931128"/>
            <a:ext cx="693565" cy="714009"/>
            <a:chOff x="3422650" y="3467107"/>
            <a:chExt cx="533400" cy="549268"/>
          </a:xfrm>
          <a:solidFill>
            <a:srgbClr val="FFFFFF"/>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2659" y="3938096"/>
            <a:ext cx="1160125" cy="700910"/>
            <a:chOff x="214313" y="2174875"/>
            <a:chExt cx="990600" cy="598488"/>
          </a:xfrm>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6270176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889124" y="2049904"/>
            <a:ext cx="6480176" cy="1259086"/>
          </a:xfrm>
        </p:spPr>
        <p:txBody>
          <a:bodyPr/>
          <a:lstStyle/>
          <a:p>
            <a:r>
              <a:rPr lang="en-US" dirty="0" smtClean="0"/>
              <a:t>Deploying and Interacting </a:t>
            </a:r>
            <a:r>
              <a:rPr lang="en-US" dirty="0"/>
              <a:t>W</a:t>
            </a:r>
            <a:r>
              <a:rPr lang="en-US" dirty="0" smtClean="0"/>
              <a:t>ith a </a:t>
            </a:r>
            <a:r>
              <a:rPr lang="en-US" dirty="0" err="1" smtClean="0"/>
              <a:t>Hadoop</a:t>
            </a:r>
            <a:r>
              <a:rPr lang="en-US" dirty="0" smtClean="0"/>
              <a:t> Cluster on Azure</a:t>
            </a:r>
            <a:endParaRPr lang="en-US" dirty="0"/>
          </a:p>
        </p:txBody>
      </p:sp>
      <p:sp>
        <p:nvSpPr>
          <p:cNvPr id="4" name="Subtitle 3"/>
          <p:cNvSpPr>
            <a:spLocks noGrp="1"/>
          </p:cNvSpPr>
          <p:nvPr>
            <p:ph type="subTitle" idx="1"/>
          </p:nvPr>
        </p:nvSpPr>
        <p:spPr/>
        <p:txBody>
          <a:bodyPr/>
          <a:lstStyle/>
          <a:p>
            <a:endParaRPr lang="en-US"/>
          </a:p>
        </p:txBody>
      </p:sp>
      <p:sp>
        <p:nvSpPr>
          <p:cNvPr id="7" name="Text Placeholder 6"/>
          <p:cNvSpPr>
            <a:spLocks noGrp="1"/>
          </p:cNvSpPr>
          <p:nvPr>
            <p:ph type="body" sz="quarter" idx="10"/>
          </p:nvPr>
        </p:nvSpPr>
        <p:spPr/>
        <p:txBody>
          <a:bodyPr/>
          <a:lstStyle/>
          <a:p>
            <a:r>
              <a:rPr lang="en-US" smtClean="0"/>
              <a:t>demo </a:t>
            </a:r>
            <a:endParaRPr lang="en-US" dirty="0"/>
          </a:p>
        </p:txBody>
      </p:sp>
    </p:spTree>
    <p:extLst>
      <p:ext uri="{BB962C8B-B14F-4D97-AF65-F5344CB8AC3E}">
        <p14:creationId xmlns:p14="http://schemas.microsoft.com/office/powerpoint/2010/main" val="8777506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spect="1"/>
          </p:cNvSpPr>
          <p:nvPr/>
        </p:nvSpPr>
        <p:spPr>
          <a:xfrm>
            <a:off x="1884045" y="5523312"/>
            <a:ext cx="9784080" cy="819433"/>
          </a:xfrm>
          <a:prstGeom prst="rect">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none" lIns="91440" tIns="91440" rIns="91440" bIns="91440" rtlCol="0" anchor="ctr" anchorCtr="0"/>
          <a:lstStyle/>
          <a:p>
            <a:pPr lvl="0">
              <a:lnSpc>
                <a:spcPct val="90000"/>
              </a:lnSpc>
            </a:pPr>
            <a:r>
              <a:rPr lang="en-US" sz="3200" dirty="0">
                <a:ln>
                  <a:solidFill>
                    <a:srgbClr val="FFFFFF">
                      <a:alpha val="0"/>
                    </a:srgbClr>
                  </a:solidFill>
                </a:ln>
                <a:solidFill>
                  <a:schemeClr val="bg1">
                    <a:alpha val="99000"/>
                  </a:schemeClr>
                </a:solidFill>
                <a:latin typeface="Segoe UI Light" pitchFamily="34" charset="0"/>
              </a:rPr>
              <a:t>Contributions proposed back to community distribution</a:t>
            </a:r>
          </a:p>
        </p:txBody>
      </p:sp>
      <p:sp>
        <p:nvSpPr>
          <p:cNvPr id="12" name="Rectangle 11"/>
          <p:cNvSpPr/>
          <p:nvPr>
            <p:custDataLst>
              <p:tags r:id="rId1"/>
            </p:custDataLst>
          </p:nvPr>
        </p:nvSpPr>
        <p:spPr bwMode="auto">
          <a:xfrm>
            <a:off x="519112" y="1623289"/>
            <a:ext cx="1277790" cy="381495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endParaRPr lang="en-US" dirty="0">
              <a:ln>
                <a:solidFill>
                  <a:schemeClr val="bg1">
                    <a:alpha val="0"/>
                  </a:schemeClr>
                </a:solidFill>
              </a:ln>
              <a:solidFill>
                <a:schemeClr val="bg1"/>
              </a:solidFill>
              <a:latin typeface="Segoe UI Light" pitchFamily="34" charset="0"/>
            </a:endParaRPr>
          </a:p>
        </p:txBody>
      </p:sp>
      <p:sp>
        <p:nvSpPr>
          <p:cNvPr id="2" name="Title 1"/>
          <p:cNvSpPr>
            <a:spLocks noGrp="1"/>
          </p:cNvSpPr>
          <p:nvPr>
            <p:ph type="title"/>
          </p:nvPr>
        </p:nvSpPr>
        <p:spPr>
          <a:xfrm>
            <a:off x="519112" y="228600"/>
            <a:ext cx="11149013" cy="1246495"/>
          </a:xfrm>
        </p:spPr>
        <p:txBody>
          <a:bodyPr/>
          <a:lstStyle/>
          <a:p>
            <a:r>
              <a:rPr lang="en-US" dirty="0"/>
              <a:t>Hadoop on Windows</a:t>
            </a:r>
            <a:br>
              <a:rPr lang="en-US" dirty="0"/>
            </a:br>
            <a:r>
              <a:rPr lang="en-US" sz="3600" dirty="0">
                <a:solidFill>
                  <a:schemeClr val="accent4">
                    <a:alpha val="99000"/>
                  </a:schemeClr>
                </a:solidFill>
              </a:rPr>
              <a:t>Insights to all users by activating new types of data</a:t>
            </a:r>
          </a:p>
        </p:txBody>
      </p:sp>
      <p:grpSp>
        <p:nvGrpSpPr>
          <p:cNvPr id="15" name="Group 14"/>
          <p:cNvGrpSpPr/>
          <p:nvPr/>
        </p:nvGrpSpPr>
        <p:grpSpPr>
          <a:xfrm>
            <a:off x="1884045" y="1623290"/>
            <a:ext cx="9784080" cy="1097281"/>
            <a:chOff x="1884045" y="1710374"/>
            <a:chExt cx="9784080" cy="1097281"/>
          </a:xfrm>
        </p:grpSpPr>
        <p:sp>
          <p:nvSpPr>
            <p:cNvPr id="4" name="Rectangle 3"/>
            <p:cNvSpPr/>
            <p:nvPr>
              <p:custDataLst>
                <p:tags r:id="rId6"/>
              </p:custDataLst>
            </p:nvPr>
          </p:nvSpPr>
          <p:spPr bwMode="auto">
            <a:xfrm>
              <a:off x="1884045" y="171037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Microsoft Business Intelligence</a:t>
              </a:r>
            </a:p>
          </p:txBody>
        </p:sp>
        <p:sp>
          <p:nvSpPr>
            <p:cNvPr id="6" name="Rectangle 5"/>
            <p:cNvSpPr/>
            <p:nvPr>
              <p:custDataLst>
                <p:tags r:id="rId7"/>
              </p:custDataLst>
            </p:nvPr>
          </p:nvSpPr>
          <p:spPr bwMode="auto">
            <a:xfrm>
              <a:off x="1884045" y="1710374"/>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INSIGHTS</a:t>
              </a:r>
            </a:p>
          </p:txBody>
        </p:sp>
      </p:grpSp>
      <p:grpSp>
        <p:nvGrpSpPr>
          <p:cNvPr id="13" name="Group 12"/>
          <p:cNvGrpSpPr/>
          <p:nvPr/>
        </p:nvGrpSpPr>
        <p:grpSpPr>
          <a:xfrm>
            <a:off x="1884045" y="2799250"/>
            <a:ext cx="9784080" cy="1097280"/>
            <a:chOff x="1884045" y="2944815"/>
            <a:chExt cx="9784080" cy="1097280"/>
          </a:xfrm>
        </p:grpSpPr>
        <p:sp>
          <p:nvSpPr>
            <p:cNvPr id="7" name="Rectangle 6"/>
            <p:cNvSpPr/>
            <p:nvPr>
              <p:custDataLst>
                <p:tags r:id="rId4"/>
              </p:custDataLst>
            </p:nvPr>
          </p:nvSpPr>
          <p:spPr bwMode="auto">
            <a:xfrm>
              <a:off x="1884045" y="2944815"/>
              <a:ext cx="9784080" cy="1097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Choice of deployment on Windows Server + Windows Azure</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Windows Components (AD, Systems Center)</a:t>
              </a:r>
            </a:p>
          </p:txBody>
        </p:sp>
        <p:sp>
          <p:nvSpPr>
            <p:cNvPr id="8" name="Rectangle 7"/>
            <p:cNvSpPr/>
            <p:nvPr>
              <p:custDataLst>
                <p:tags r:id="rId5"/>
              </p:custDataLst>
            </p:nvPr>
          </p:nvSpPr>
          <p:spPr bwMode="auto">
            <a:xfrm>
              <a:off x="1884045" y="2944815"/>
              <a:ext cx="2082800" cy="10972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ENTERPRISE</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READY</a:t>
              </a:r>
            </a:p>
          </p:txBody>
        </p:sp>
      </p:grpSp>
      <p:grpSp>
        <p:nvGrpSpPr>
          <p:cNvPr id="14" name="Group 13"/>
          <p:cNvGrpSpPr/>
          <p:nvPr/>
        </p:nvGrpSpPr>
        <p:grpSpPr>
          <a:xfrm>
            <a:off x="1884045" y="3975208"/>
            <a:ext cx="9784080" cy="1463040"/>
            <a:chOff x="1884045" y="4179255"/>
            <a:chExt cx="9784080" cy="1463040"/>
          </a:xfrm>
        </p:grpSpPr>
        <p:sp>
          <p:nvSpPr>
            <p:cNvPr id="9" name="Rectangle 8"/>
            <p:cNvSpPr/>
            <p:nvPr>
              <p:custDataLst>
                <p:tags r:id="rId2"/>
              </p:custDataLst>
            </p:nvPr>
          </p:nvSpPr>
          <p:spPr bwMode="auto">
            <a:xfrm>
              <a:off x="1884045" y="4179255"/>
              <a:ext cx="9784080"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286000" tIns="45720" rIns="91440" bIns="45703" numCol="1" spcCol="0" rtlCol="0" anchor="ctr" anchorCtr="0" compatLnSpc="1">
              <a:prstTxWarp prst="textNoShape">
                <a:avLst/>
              </a:prstTxWarp>
            </a:bodyPr>
            <a:lstStyle/>
            <a:p>
              <a:pPr defTabSz="913788" fontAlgn="base">
                <a:spcBef>
                  <a:spcPts val="600"/>
                </a:spcBef>
                <a:spcAft>
                  <a:spcPct val="0"/>
                </a:spcAft>
              </a:pPr>
              <a:r>
                <a:rPr lang="en-US" sz="2000" dirty="0">
                  <a:ln>
                    <a:solidFill>
                      <a:schemeClr val="bg1">
                        <a:alpha val="0"/>
                      </a:schemeClr>
                    </a:solidFill>
                  </a:ln>
                  <a:solidFill>
                    <a:srgbClr val="595959">
                      <a:alpha val="99000"/>
                    </a:srgbClr>
                  </a:solidFill>
                </a:rPr>
                <a:t>Easy installation and configuration of Hadoop on Windows</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Simplified programming with . Net &amp; </a:t>
              </a:r>
              <a:r>
                <a:rPr lang="en-US" sz="2000" dirty="0" err="1">
                  <a:ln>
                    <a:solidFill>
                      <a:schemeClr val="bg1">
                        <a:alpha val="0"/>
                      </a:schemeClr>
                    </a:solidFill>
                  </a:ln>
                  <a:solidFill>
                    <a:srgbClr val="595959">
                      <a:alpha val="99000"/>
                    </a:srgbClr>
                  </a:solidFill>
                </a:rPr>
                <a:t>Javascript</a:t>
              </a:r>
              <a:r>
                <a:rPr lang="en-US" sz="2000" dirty="0">
                  <a:ln>
                    <a:solidFill>
                      <a:schemeClr val="bg1">
                        <a:alpha val="0"/>
                      </a:schemeClr>
                    </a:solidFill>
                  </a:ln>
                  <a:solidFill>
                    <a:srgbClr val="595959">
                      <a:alpha val="99000"/>
                    </a:srgbClr>
                  </a:solidFill>
                </a:rPr>
                <a:t> integration </a:t>
              </a:r>
            </a:p>
            <a:p>
              <a:pPr defTabSz="913788" fontAlgn="base">
                <a:spcBef>
                  <a:spcPts val="600"/>
                </a:spcBef>
                <a:spcAft>
                  <a:spcPct val="0"/>
                </a:spcAft>
              </a:pPr>
              <a:r>
                <a:rPr lang="en-US" sz="2000" dirty="0">
                  <a:ln>
                    <a:solidFill>
                      <a:schemeClr val="bg1">
                        <a:alpha val="0"/>
                      </a:schemeClr>
                    </a:solidFill>
                  </a:ln>
                  <a:solidFill>
                    <a:srgbClr val="595959">
                      <a:alpha val="99000"/>
                    </a:srgbClr>
                  </a:solidFill>
                </a:rPr>
                <a:t>Integrate with SQL Server Data Warehousing</a:t>
              </a:r>
            </a:p>
          </p:txBody>
        </p:sp>
        <p:sp>
          <p:nvSpPr>
            <p:cNvPr id="10" name="Rectangle 9"/>
            <p:cNvSpPr/>
            <p:nvPr>
              <p:custDataLst>
                <p:tags r:id="rId3"/>
              </p:custDataLst>
            </p:nvPr>
          </p:nvSpPr>
          <p:spPr bwMode="auto">
            <a:xfrm>
              <a:off x="1884045" y="4179255"/>
              <a:ext cx="2082800" cy="14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BROADER</a:t>
              </a:r>
            </a:p>
            <a:p>
              <a:pPr defTabSz="913788" fontAlgn="base">
                <a:spcBef>
                  <a:spcPct val="0"/>
                </a:spcBef>
                <a:spcAft>
                  <a:spcPct val="0"/>
                </a:spcAft>
              </a:pPr>
              <a:r>
                <a:rPr lang="en-US" dirty="0">
                  <a:ln>
                    <a:solidFill>
                      <a:schemeClr val="bg1">
                        <a:alpha val="0"/>
                      </a:schemeClr>
                    </a:solidFill>
                  </a:ln>
                  <a:solidFill>
                    <a:schemeClr val="bg1">
                      <a:alpha val="99000"/>
                    </a:schemeClr>
                  </a:solidFill>
                  <a:latin typeface="Segoe UI Light" pitchFamily="34" charset="0"/>
                </a:rPr>
                <a:t>ACCESS</a:t>
              </a:r>
            </a:p>
          </p:txBody>
        </p:sp>
      </p:grpSp>
      <p:sp>
        <p:nvSpPr>
          <p:cNvPr id="3" name="Up Arrow 2"/>
          <p:cNvSpPr/>
          <p:nvPr/>
        </p:nvSpPr>
        <p:spPr bwMode="auto">
          <a:xfrm>
            <a:off x="519113" y="1623291"/>
            <a:ext cx="1277790" cy="3814957"/>
          </a:xfrm>
          <a:prstGeom prst="upArrow">
            <a:avLst>
              <a:gd name="adj1" fmla="val 58458"/>
              <a:gd name="adj2" fmla="val 53175"/>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ln>
                  <a:solidFill>
                    <a:schemeClr val="bg1">
                      <a:alpha val="0"/>
                    </a:schemeClr>
                  </a:solidFill>
                </a:ln>
                <a:solidFill>
                  <a:schemeClr val="accent2">
                    <a:alpha val="99000"/>
                  </a:schemeClr>
                </a:solidFill>
              </a:rPr>
              <a:t>Differentiation</a:t>
            </a:r>
          </a:p>
        </p:txBody>
      </p:sp>
    </p:spTree>
    <p:extLst>
      <p:ext uri="{BB962C8B-B14F-4D97-AF65-F5344CB8AC3E}">
        <p14:creationId xmlns:p14="http://schemas.microsoft.com/office/powerpoint/2010/main" val="69917473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 Same Side Corner Rectangle 73"/>
          <p:cNvSpPr/>
          <p:nvPr/>
        </p:nvSpPr>
        <p:spPr>
          <a:xfrm>
            <a:off x="0" y="0"/>
            <a:ext cx="12188825" cy="6857999"/>
          </a:xfrm>
          <a:prstGeom prst="rect">
            <a:avLst/>
          </a:prstGeom>
          <a:solidFill>
            <a:schemeClr val="accent2"/>
          </a:solidFill>
          <a:ln w="10795" cap="flat" cmpd="sng" algn="ctr">
            <a:noFill/>
            <a:prstDash val="dash"/>
          </a:ln>
          <a:effectLst/>
        </p:spPr>
        <p:txBody>
          <a:bodyPr lIns="91440" tIns="91440" rIns="91440" bIns="91440" rtlCol="0" anchor="b"/>
          <a:lstStyle/>
          <a:p>
            <a:pPr defTabSz="914400">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39668967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86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nvPr>
        </p:nvSpPr>
        <p:spPr>
          <a:xfrm>
            <a:off x="519112" y="228600"/>
            <a:ext cx="11149013" cy="747897"/>
          </a:xfrm>
        </p:spPr>
        <p:txBody>
          <a:bodyPr/>
          <a:lstStyle/>
          <a:p>
            <a:r>
              <a:rPr lang="en-US" dirty="0">
                <a:solidFill>
                  <a:schemeClr val="bg1">
                    <a:alpha val="99000"/>
                  </a:schemeClr>
                </a:solidFill>
              </a:rPr>
              <a:t>Microsoft Big Data Roadmap</a:t>
            </a:r>
          </a:p>
        </p:txBody>
      </p:sp>
      <p:grpSp>
        <p:nvGrpSpPr>
          <p:cNvPr id="47" name="Group 46"/>
          <p:cNvGrpSpPr/>
          <p:nvPr/>
        </p:nvGrpSpPr>
        <p:grpSpPr>
          <a:xfrm>
            <a:off x="6174193" y="1420812"/>
            <a:ext cx="4607787" cy="2437590"/>
            <a:chOff x="6174193" y="1420812"/>
            <a:chExt cx="4607787" cy="2437590"/>
          </a:xfrm>
        </p:grpSpPr>
        <p:sp>
          <p:nvSpPr>
            <p:cNvPr id="16" name="Content Placeholder 13"/>
            <p:cNvSpPr txBox="1">
              <a:spLocks/>
            </p:cNvSpPr>
            <p:nvPr/>
          </p:nvSpPr>
          <p:spPr>
            <a:xfrm>
              <a:off x="7305043" y="142081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To accelerate the delivery </a:t>
              </a:r>
              <a:br>
                <a:rPr lang="en-US" sz="2200" dirty="0" smtClean="0">
                  <a:solidFill>
                    <a:schemeClr val="bg1">
                      <a:alpha val="99000"/>
                    </a:schemeClr>
                  </a:solidFill>
                </a:rPr>
              </a:br>
              <a:r>
                <a:rPr lang="en-US" sz="2200" dirty="0" smtClean="0">
                  <a:solidFill>
                    <a:schemeClr val="bg1">
                      <a:alpha val="99000"/>
                    </a:schemeClr>
                  </a:solidFill>
                </a:rPr>
                <a:t>of Microsoft’s Hadoop based solution for Windows Server and service for Windows Azure, Microsoft is announcing a partnership with </a:t>
              </a:r>
              <a:r>
                <a:rPr lang="en-US" sz="2200" dirty="0" err="1" smtClean="0">
                  <a:solidFill>
                    <a:schemeClr val="bg1">
                      <a:alpha val="99000"/>
                    </a:schemeClr>
                  </a:solidFill>
                </a:rPr>
                <a:t>Hortonworks</a:t>
              </a:r>
              <a:endParaRPr lang="en-US" sz="2200" dirty="0" smtClean="0">
                <a:solidFill>
                  <a:schemeClr val="bg1">
                    <a:alpha val="99000"/>
                  </a:schemeClr>
                </a:solidFill>
              </a:endParaRPr>
            </a:p>
            <a:p>
              <a:pPr defTabSz="1218987">
                <a:buClr>
                  <a:srgbClr val="292929"/>
                </a:buClr>
                <a:buSzTx/>
              </a:pPr>
              <a:endParaRPr lang="en-US" sz="2200" dirty="0" smtClean="0">
                <a:solidFill>
                  <a:schemeClr val="bg1">
                    <a:alpha val="99000"/>
                  </a:schemeClr>
                </a:solidFill>
              </a:endParaRPr>
            </a:p>
          </p:txBody>
        </p:sp>
        <p:grpSp>
          <p:nvGrpSpPr>
            <p:cNvPr id="45" name="Group 44"/>
            <p:cNvGrpSpPr/>
            <p:nvPr/>
          </p:nvGrpSpPr>
          <p:grpSpPr>
            <a:xfrm>
              <a:off x="6174193" y="1420812"/>
              <a:ext cx="1003850" cy="1003850"/>
              <a:chOff x="5118100" y="1635757"/>
              <a:chExt cx="1003850" cy="1003850"/>
            </a:xfrm>
          </p:grpSpPr>
          <p:sp>
            <p:nvSpPr>
              <p:cNvPr id="12" name="Rectangle 11"/>
              <p:cNvSpPr/>
              <p:nvPr/>
            </p:nvSpPr>
            <p:spPr bwMode="auto">
              <a:xfrm>
                <a:off x="5118100" y="1635757"/>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6" name="Group 35"/>
              <p:cNvGrpSpPr/>
              <p:nvPr/>
            </p:nvGrpSpPr>
            <p:grpSpPr>
              <a:xfrm>
                <a:off x="5296248" y="1940515"/>
                <a:ext cx="647554" cy="394335"/>
                <a:chOff x="5296248" y="1905149"/>
                <a:chExt cx="647554" cy="394335"/>
              </a:xfrm>
            </p:grpSpPr>
            <p:sp>
              <p:nvSpPr>
                <p:cNvPr id="31" name="Freeform 26"/>
                <p:cNvSpPr>
                  <a:spLocks/>
                </p:cNvSpPr>
                <p:nvPr/>
              </p:nvSpPr>
              <p:spPr bwMode="black">
                <a:xfrm>
                  <a:off x="5375347" y="1957868"/>
                  <a:ext cx="469318" cy="341616"/>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2" name="Freeform 27"/>
                <p:cNvSpPr>
                  <a:spLocks/>
                </p:cNvSpPr>
                <p:nvPr/>
              </p:nvSpPr>
              <p:spPr bwMode="black">
                <a:xfrm>
                  <a:off x="5448117" y="1905149"/>
                  <a:ext cx="436624" cy="249886"/>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3" name="Freeform 28"/>
                <p:cNvSpPr>
                  <a:spLocks/>
                </p:cNvSpPr>
                <p:nvPr/>
              </p:nvSpPr>
              <p:spPr bwMode="black">
                <a:xfrm>
                  <a:off x="5395385" y="2147654"/>
                  <a:ext cx="211984" cy="146558"/>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4" name="Freeform 29"/>
                <p:cNvSpPr>
                  <a:spLocks/>
                </p:cNvSpPr>
                <p:nvPr/>
              </p:nvSpPr>
              <p:spPr bwMode="black">
                <a:xfrm>
                  <a:off x="5841501" y="1945215"/>
                  <a:ext cx="102301" cy="211929"/>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35" name="Freeform 30"/>
                <p:cNvSpPr>
                  <a:spLocks/>
                </p:cNvSpPr>
                <p:nvPr/>
              </p:nvSpPr>
              <p:spPr bwMode="black">
                <a:xfrm>
                  <a:off x="5296248" y="1923074"/>
                  <a:ext cx="117066" cy="234071"/>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a:p>
              </p:txBody>
            </p:sp>
          </p:grpSp>
        </p:grpSp>
      </p:grpSp>
      <p:grpSp>
        <p:nvGrpSpPr>
          <p:cNvPr id="48" name="Group 47"/>
          <p:cNvGrpSpPr/>
          <p:nvPr/>
        </p:nvGrpSpPr>
        <p:grpSpPr>
          <a:xfrm>
            <a:off x="6174193" y="4010751"/>
            <a:ext cx="4607787" cy="1828193"/>
            <a:chOff x="6174193" y="4010751"/>
            <a:chExt cx="4607787" cy="1828193"/>
          </a:xfrm>
        </p:grpSpPr>
        <p:sp>
          <p:nvSpPr>
            <p:cNvPr id="17" name="Content Placeholder 13"/>
            <p:cNvSpPr txBox="1">
              <a:spLocks/>
            </p:cNvSpPr>
            <p:nvPr/>
          </p:nvSpPr>
          <p:spPr>
            <a:xfrm>
              <a:off x="7305043" y="4010751"/>
              <a:ext cx="3476937" cy="1828193"/>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Microsoft is committed </a:t>
              </a:r>
              <a:br>
                <a:rPr lang="en-US" sz="2200" dirty="0" smtClean="0">
                  <a:solidFill>
                    <a:schemeClr val="bg1">
                      <a:alpha val="99000"/>
                    </a:schemeClr>
                  </a:solidFill>
                </a:rPr>
              </a:br>
              <a:r>
                <a:rPr lang="en-US" sz="2200" dirty="0" smtClean="0">
                  <a:solidFill>
                    <a:schemeClr val="bg1">
                      <a:alpha val="99000"/>
                    </a:schemeClr>
                  </a:solidFill>
                </a:rPr>
                <a:t>to broadening accessibility and usage of </a:t>
              </a:r>
              <a:r>
                <a:rPr lang="en-US" sz="2200" dirty="0">
                  <a:solidFill>
                    <a:schemeClr val="bg1">
                      <a:alpha val="99000"/>
                    </a:schemeClr>
                  </a:solidFill>
                </a:rPr>
                <a:t>H</a:t>
              </a:r>
              <a:r>
                <a:rPr lang="en-US" sz="2200" dirty="0" smtClean="0">
                  <a:solidFill>
                    <a:schemeClr val="bg1">
                      <a:alpha val="99000"/>
                    </a:schemeClr>
                  </a:solidFill>
                </a:rPr>
                <a:t>adoop to end users, developers and IT professionals in organizations of all </a:t>
              </a:r>
              <a:r>
                <a:rPr lang="en-US" sz="2200" dirty="0" smtClean="0">
                  <a:solidFill>
                    <a:schemeClr val="bg1">
                      <a:alpha val="99000"/>
                    </a:schemeClr>
                  </a:solidFill>
                </a:rPr>
                <a:t>sizes</a:t>
              </a:r>
              <a:endParaRPr lang="en-US" sz="2200" dirty="0">
                <a:solidFill>
                  <a:schemeClr val="bg1">
                    <a:alpha val="99000"/>
                  </a:schemeClr>
                </a:solidFill>
              </a:endParaRPr>
            </a:p>
          </p:txBody>
        </p:sp>
        <p:grpSp>
          <p:nvGrpSpPr>
            <p:cNvPr id="46" name="Group 45"/>
            <p:cNvGrpSpPr/>
            <p:nvPr/>
          </p:nvGrpSpPr>
          <p:grpSpPr>
            <a:xfrm>
              <a:off x="6174193" y="4010751"/>
              <a:ext cx="1003850" cy="1003850"/>
              <a:chOff x="5118100" y="3581400"/>
              <a:chExt cx="1003850" cy="1003850"/>
            </a:xfrm>
          </p:grpSpPr>
          <p:sp>
            <p:nvSpPr>
              <p:cNvPr id="37" name="Rectangle 36"/>
              <p:cNvSpPr/>
              <p:nvPr/>
            </p:nvSpPr>
            <p:spPr bwMode="auto">
              <a:xfrm>
                <a:off x="5118100"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Freeform 73"/>
              <p:cNvSpPr>
                <a:spLocks noChangeAspect="1" noEditPoints="1"/>
              </p:cNvSpPr>
              <p:nvPr/>
            </p:nvSpPr>
            <p:spPr bwMode="black">
              <a:xfrm>
                <a:off x="5294438" y="3757074"/>
                <a:ext cx="651174" cy="652503"/>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grpSp>
      </p:grpSp>
      <p:grpSp>
        <p:nvGrpSpPr>
          <p:cNvPr id="49" name="Group 48"/>
          <p:cNvGrpSpPr/>
          <p:nvPr/>
        </p:nvGrpSpPr>
        <p:grpSpPr>
          <a:xfrm>
            <a:off x="519112" y="3858402"/>
            <a:ext cx="4620459" cy="2437590"/>
            <a:chOff x="147750" y="3858402"/>
            <a:chExt cx="4620459" cy="2437590"/>
          </a:xfrm>
        </p:grpSpPr>
        <p:sp>
          <p:nvSpPr>
            <p:cNvPr id="18" name="Content Placeholder 13"/>
            <p:cNvSpPr txBox="1">
              <a:spLocks/>
            </p:cNvSpPr>
            <p:nvPr/>
          </p:nvSpPr>
          <p:spPr>
            <a:xfrm>
              <a:off x="1291272" y="3858402"/>
              <a:ext cx="3476937" cy="2437590"/>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Microsoft is announcing </a:t>
              </a:r>
              <a:br>
                <a:rPr lang="en-US" sz="2200" dirty="0" smtClean="0">
                  <a:solidFill>
                    <a:schemeClr val="bg1">
                      <a:alpha val="99000"/>
                    </a:schemeClr>
                  </a:solidFill>
                </a:rPr>
              </a:br>
              <a:r>
                <a:rPr lang="en-US" sz="2200" dirty="0" smtClean="0">
                  <a:solidFill>
                    <a:schemeClr val="bg1">
                      <a:alpha val="99000"/>
                    </a:schemeClr>
                  </a:solidFill>
                </a:rPr>
                <a:t>an end-to-end roadmap </a:t>
              </a:r>
              <a:br>
                <a:rPr lang="en-US" sz="2200" dirty="0" smtClean="0">
                  <a:solidFill>
                    <a:schemeClr val="bg1">
                      <a:alpha val="99000"/>
                    </a:schemeClr>
                  </a:solidFill>
                </a:rPr>
              </a:br>
              <a:r>
                <a:rPr lang="en-US" sz="2200" dirty="0" smtClean="0">
                  <a:solidFill>
                    <a:schemeClr val="bg1">
                      <a:alpha val="99000"/>
                    </a:schemeClr>
                  </a:solidFill>
                </a:rPr>
                <a:t>for Big Data that embraces Apache </a:t>
              </a:r>
              <a:r>
                <a:rPr lang="en-US" sz="2200" dirty="0" err="1" smtClean="0">
                  <a:solidFill>
                    <a:schemeClr val="bg1">
                      <a:alpha val="99000"/>
                    </a:schemeClr>
                  </a:solidFill>
                </a:rPr>
                <a:t>Hadoop</a:t>
              </a:r>
              <a:r>
                <a:rPr lang="en-US" sz="2200" baseline="30000" dirty="0" err="1" smtClean="0">
                  <a:solidFill>
                    <a:schemeClr val="bg1">
                      <a:alpha val="99000"/>
                    </a:schemeClr>
                  </a:solidFill>
                </a:rPr>
                <a:t>TM</a:t>
              </a:r>
              <a:r>
                <a:rPr lang="en-US" sz="2200" dirty="0" smtClean="0">
                  <a:solidFill>
                    <a:schemeClr val="bg1">
                      <a:alpha val="99000"/>
                    </a:schemeClr>
                  </a:solidFill>
                </a:rPr>
                <a:t> by distributing enterprise class Hadoop based solutions on both Windows Server and Windows </a:t>
              </a:r>
              <a:r>
                <a:rPr lang="en-US" sz="2200" dirty="0" smtClean="0">
                  <a:solidFill>
                    <a:schemeClr val="bg1">
                      <a:alpha val="99000"/>
                    </a:schemeClr>
                  </a:solidFill>
                </a:rPr>
                <a:t>Azure</a:t>
              </a:r>
              <a:endParaRPr lang="en-US" sz="2200" dirty="0">
                <a:solidFill>
                  <a:schemeClr val="bg1">
                    <a:alpha val="99000"/>
                  </a:schemeClr>
                </a:solidFill>
              </a:endParaRPr>
            </a:p>
          </p:txBody>
        </p:sp>
        <p:grpSp>
          <p:nvGrpSpPr>
            <p:cNvPr id="44" name="Group 43"/>
            <p:cNvGrpSpPr/>
            <p:nvPr/>
          </p:nvGrpSpPr>
          <p:grpSpPr>
            <a:xfrm>
              <a:off x="147750" y="3858402"/>
              <a:ext cx="1003850" cy="1003850"/>
              <a:chOff x="-992188" y="3581400"/>
              <a:chExt cx="1003850" cy="1003850"/>
            </a:xfrm>
          </p:grpSpPr>
          <p:sp>
            <p:nvSpPr>
              <p:cNvPr id="39" name="Rectangle 38"/>
              <p:cNvSpPr/>
              <p:nvPr/>
            </p:nvSpPr>
            <p:spPr bwMode="auto">
              <a:xfrm>
                <a:off x="-992188" y="3581400"/>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Freeform 21"/>
              <p:cNvSpPr>
                <a:spLocks noEditPoints="1"/>
              </p:cNvSpPr>
              <p:nvPr/>
            </p:nvSpPr>
            <p:spPr bwMode="black">
              <a:xfrm>
                <a:off x="-764654" y="3809006"/>
                <a:ext cx="548782" cy="548639"/>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grpSp>
        <p:nvGrpSpPr>
          <p:cNvPr id="50" name="Group 49"/>
          <p:cNvGrpSpPr/>
          <p:nvPr/>
        </p:nvGrpSpPr>
        <p:grpSpPr>
          <a:xfrm>
            <a:off x="519112" y="1420812"/>
            <a:ext cx="4620459" cy="2132892"/>
            <a:chOff x="147750" y="1420812"/>
            <a:chExt cx="4620459" cy="2132892"/>
          </a:xfrm>
        </p:grpSpPr>
        <p:sp>
          <p:nvSpPr>
            <p:cNvPr id="15" name="Content Placeholder 13"/>
            <p:cNvSpPr txBox="1">
              <a:spLocks/>
            </p:cNvSpPr>
            <p:nvPr/>
          </p:nvSpPr>
          <p:spPr>
            <a:xfrm>
              <a:off x="1291272" y="1420812"/>
              <a:ext cx="3476937" cy="2132892"/>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smtClean="0">
                  <a:solidFill>
                    <a:schemeClr val="bg1">
                      <a:alpha val="99000"/>
                    </a:schemeClr>
                  </a:solidFill>
                </a:rPr>
                <a:t>Microsoft is extending </a:t>
              </a:r>
              <a:br>
                <a:rPr lang="en-US" sz="2200" dirty="0" smtClean="0">
                  <a:solidFill>
                    <a:schemeClr val="bg1">
                      <a:alpha val="99000"/>
                    </a:schemeClr>
                  </a:solidFill>
                </a:rPr>
              </a:br>
              <a:r>
                <a:rPr lang="en-US" sz="2200" dirty="0" smtClean="0">
                  <a:solidFill>
                    <a:schemeClr val="bg1">
                      <a:alpha val="99000"/>
                    </a:schemeClr>
                  </a:solidFill>
                </a:rPr>
                <a:t>its leadership in business intelligence and data warehousing to provide insights to all users by activating new types of </a:t>
              </a:r>
              <a:br>
                <a:rPr lang="en-US" sz="2200" dirty="0" smtClean="0">
                  <a:solidFill>
                    <a:schemeClr val="bg1">
                      <a:alpha val="99000"/>
                    </a:schemeClr>
                  </a:solidFill>
                </a:rPr>
              </a:br>
              <a:r>
                <a:rPr lang="en-US" sz="2200" dirty="0" smtClean="0">
                  <a:solidFill>
                    <a:schemeClr val="bg1">
                      <a:alpha val="99000"/>
                    </a:schemeClr>
                  </a:solidFill>
                </a:rPr>
                <a:t>data of any </a:t>
              </a:r>
              <a:r>
                <a:rPr lang="en-US" sz="2200" dirty="0" smtClean="0">
                  <a:solidFill>
                    <a:schemeClr val="bg1">
                      <a:alpha val="99000"/>
                    </a:schemeClr>
                  </a:solidFill>
                </a:rPr>
                <a:t>size</a:t>
              </a:r>
              <a:endParaRPr lang="en-US" sz="2200" dirty="0" smtClean="0">
                <a:solidFill>
                  <a:schemeClr val="bg1">
                    <a:alpha val="99000"/>
                  </a:schemeClr>
                </a:solidFill>
              </a:endParaRPr>
            </a:p>
          </p:txBody>
        </p:sp>
        <p:grpSp>
          <p:nvGrpSpPr>
            <p:cNvPr id="43" name="Group 42"/>
            <p:cNvGrpSpPr/>
            <p:nvPr/>
          </p:nvGrpSpPr>
          <p:grpSpPr>
            <a:xfrm>
              <a:off x="147750" y="1420812"/>
              <a:ext cx="1003850" cy="1003850"/>
              <a:chOff x="150812" y="1491184"/>
              <a:chExt cx="1003850" cy="1003850"/>
            </a:xfrm>
          </p:grpSpPr>
          <p:sp>
            <p:nvSpPr>
              <p:cNvPr id="41" name="Rectangle 40"/>
              <p:cNvSpPr/>
              <p:nvPr/>
            </p:nvSpPr>
            <p:spPr bwMode="auto">
              <a:xfrm>
                <a:off x="150812" y="1491184"/>
                <a:ext cx="1003850" cy="1003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Freeform 81"/>
              <p:cNvSpPr>
                <a:spLocks noEditPoints="1"/>
              </p:cNvSpPr>
              <p:nvPr/>
            </p:nvSpPr>
            <p:spPr bwMode="black">
              <a:xfrm>
                <a:off x="274734" y="1762366"/>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1808359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1000"/>
                                        <p:tgtEl>
                                          <p:spTgt spid="4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endParaRPr lang="en-US" sz="3200" dirty="0"/>
          </a:p>
        </p:txBody>
      </p:sp>
      <p:sp>
        <p:nvSpPr>
          <p:cNvPr id="3" name="Content Placeholder 2"/>
          <p:cNvSpPr>
            <a:spLocks noGrp="1"/>
          </p:cNvSpPr>
          <p:nvPr>
            <p:ph type="body" sz="quarter" idx="10"/>
          </p:nvPr>
        </p:nvSpPr>
        <p:spPr>
          <a:xfrm>
            <a:off x="519112" y="1447799"/>
            <a:ext cx="11149013" cy="2215991"/>
          </a:xfrm>
        </p:spPr>
        <p:txBody>
          <a:bodyPr/>
          <a:lstStyle/>
          <a:p>
            <a:pPr lvl="0"/>
            <a:r>
              <a:rPr lang="en-US" u="sng" dirty="0" smtClean="0">
                <a:ln>
                  <a:solidFill>
                    <a:srgbClr val="FFFFFF">
                      <a:alpha val="0"/>
                    </a:srgbClr>
                  </a:solidFill>
                </a:ln>
                <a:solidFill>
                  <a:schemeClr val="bg1">
                    <a:alpha val="99000"/>
                  </a:schemeClr>
                </a:solidFill>
                <a:latin typeface="Segoe UI Light" pitchFamily="34" charset="0"/>
                <a:hlinkClick r:id="rId3"/>
              </a:rPr>
              <a:t>http://www.hadooponazure.com/</a:t>
            </a:r>
            <a:endParaRPr lang="en-US" u="sng" dirty="0" smtClean="0">
              <a:ln>
                <a:solidFill>
                  <a:srgbClr val="FFFFFF">
                    <a:alpha val="0"/>
                  </a:srgbClr>
                </a:solidFill>
              </a:ln>
              <a:solidFill>
                <a:schemeClr val="bg1">
                  <a:alpha val="99000"/>
                </a:schemeClr>
              </a:solidFill>
              <a:latin typeface="Segoe UI Light" pitchFamily="34" charset="0"/>
            </a:endParaRPr>
          </a:p>
          <a:p>
            <a:pPr lvl="0"/>
            <a:endParaRPr lang="en-US" u="sng" dirty="0">
              <a:ln>
                <a:solidFill>
                  <a:srgbClr val="FFFFFF">
                    <a:alpha val="0"/>
                  </a:srgbClr>
                </a:solidFill>
              </a:ln>
              <a:solidFill>
                <a:schemeClr val="bg1">
                  <a:alpha val="99000"/>
                </a:schemeClr>
              </a:solidFill>
              <a:latin typeface="Segoe UI Light" pitchFamily="34" charset="0"/>
            </a:endParaRPr>
          </a:p>
          <a:p>
            <a:r>
              <a:rPr lang="en-US" u="sng" dirty="0" smtClean="0">
                <a:ln>
                  <a:solidFill>
                    <a:srgbClr val="FFFFFF">
                      <a:alpha val="0"/>
                    </a:srgbClr>
                  </a:solidFill>
                </a:ln>
                <a:solidFill>
                  <a:schemeClr val="bg1">
                    <a:alpha val="99000"/>
                  </a:schemeClr>
                </a:solidFill>
                <a:latin typeface="Segoe UI Light" pitchFamily="34" charset="0"/>
                <a:hlinkClick r:id="rId4"/>
              </a:rPr>
              <a:t>http://hadoop.apache.org/</a:t>
            </a:r>
            <a:endParaRPr lang="en-US" u="sng" dirty="0">
              <a:ln>
                <a:solidFill>
                  <a:srgbClr val="FFFFFF">
                    <a:alpha val="0"/>
                  </a:srgbClr>
                </a:solidFill>
              </a:ln>
              <a:solidFill>
                <a:schemeClr val="bg1">
                  <a:alpha val="99000"/>
                </a:schemeClr>
              </a:solidFill>
              <a:latin typeface="Segoe UI Light" pitchFamily="34" charset="0"/>
            </a:endParaRPr>
          </a:p>
          <a:p>
            <a:pPr lvl="0"/>
            <a:endParaRPr lang="en-US" u="sng" dirty="0" smtClean="0">
              <a:ln>
                <a:solidFill>
                  <a:srgbClr val="FFFFFF">
                    <a:alpha val="0"/>
                  </a:srgbClr>
                </a:solidFill>
              </a:ln>
              <a:solidFill>
                <a:schemeClr val="bg1">
                  <a:alpha val="99000"/>
                </a:schemeClr>
              </a:solidFill>
              <a:latin typeface="Segoe UI Light" pitchFamily="34" charset="0"/>
            </a:endParaRPr>
          </a:p>
          <a:p>
            <a:endParaRPr lang="en-US" dirty="0"/>
          </a:p>
        </p:txBody>
      </p:sp>
    </p:spTree>
    <p:extLst>
      <p:ext uri="{BB962C8B-B14F-4D97-AF65-F5344CB8AC3E}">
        <p14:creationId xmlns:p14="http://schemas.microsoft.com/office/powerpoint/2010/main" val="106018177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95260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Why </a:t>
            </a:r>
            <a:r>
              <a:rPr lang="en-US" dirty="0" smtClean="0"/>
              <a:t>Big Data</a:t>
            </a:r>
            <a:r>
              <a:rPr lang="en-US" dirty="0"/>
              <a:t>?</a:t>
            </a:r>
          </a:p>
        </p:txBody>
      </p:sp>
    </p:spTree>
    <p:extLst>
      <p:ext uri="{BB962C8B-B14F-4D97-AF65-F5344CB8AC3E}">
        <p14:creationId xmlns:p14="http://schemas.microsoft.com/office/powerpoint/2010/main" val="325192653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ext uri="{D42A27DB-BD31-4B8C-83A1-F6EECF244321}">
                <p14:modId xmlns:p14="http://schemas.microsoft.com/office/powerpoint/2010/main" val="155552475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9628"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0" y="2148840"/>
            <a:ext cx="12188952" cy="2560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600" dirty="0">
              <a:gradFill>
                <a:gsLst>
                  <a:gs pos="0">
                    <a:srgbClr val="FFFFFF"/>
                  </a:gs>
                  <a:gs pos="100000">
                    <a:srgbClr val="FFFFFF"/>
                  </a:gs>
                </a:gsLst>
                <a:lin ang="5400000" scaled="0"/>
              </a:gradFill>
            </a:endParaRPr>
          </a:p>
        </p:txBody>
      </p:sp>
      <p:sp>
        <p:nvSpPr>
          <p:cNvPr id="309" name="Rectangle 308"/>
          <p:cNvSpPr/>
          <p:nvPr>
            <p:custDataLst>
              <p:tags r:id="rId5"/>
            </p:custDataLst>
          </p:nvPr>
        </p:nvSpPr>
        <p:spPr>
          <a:xfrm>
            <a:off x="5957846" y="4062297"/>
            <a:ext cx="5716629" cy="646331"/>
          </a:xfrm>
          <a:prstGeom prst="rect">
            <a:avLst/>
          </a:prstGeom>
        </p:spPr>
        <p:txBody>
          <a:bodyPr wrap="none">
            <a:spAutoFit/>
          </a:bodyPr>
          <a:lstStyle/>
          <a:p>
            <a:pPr lvl="0" algn="r" defTabSz="914400">
              <a:defRPr/>
            </a:pPr>
            <a:r>
              <a:rPr lang="en-US" kern="0" dirty="0">
                <a:ln>
                  <a:solidFill>
                    <a:schemeClr val="bg1">
                      <a:alpha val="0"/>
                    </a:schemeClr>
                  </a:solidFill>
                </a:ln>
                <a:solidFill>
                  <a:schemeClr val="bg1">
                    <a:alpha val="99000"/>
                  </a:schemeClr>
                </a:solidFill>
              </a:rPr>
              <a:t>Of Information will be created in 2011</a:t>
            </a:r>
          </a:p>
          <a:p>
            <a:pPr lvl="0" algn="r" defTabSz="914400">
              <a:defRPr/>
            </a:pPr>
            <a:r>
              <a:rPr kumimoji="0" lang="en-US" sz="1200" b="0" i="1" u="none" strike="noStrike" kern="0" cap="none" spc="0" normalizeH="0" baseline="0" noProof="0" dirty="0" smtClean="0">
                <a:ln>
                  <a:solidFill>
                    <a:schemeClr val="bg1">
                      <a:alpha val="0"/>
                    </a:schemeClr>
                  </a:solidFill>
                </a:ln>
                <a:solidFill>
                  <a:schemeClr val="bg1">
                    <a:alpha val="99000"/>
                  </a:schemeClr>
                </a:solidFill>
                <a:effectLst/>
                <a:uLnTx/>
                <a:uFillTx/>
              </a:rPr>
              <a:t>Source: </a:t>
            </a:r>
            <a:r>
              <a:rPr lang="en-US" sz="1200" i="1" kern="0" dirty="0" err="1">
                <a:ln>
                  <a:solidFill>
                    <a:schemeClr val="bg1">
                      <a:alpha val="0"/>
                    </a:schemeClr>
                  </a:solidFill>
                </a:ln>
                <a:solidFill>
                  <a:schemeClr val="bg1">
                    <a:alpha val="99000"/>
                  </a:schemeClr>
                </a:solidFill>
              </a:rPr>
              <a:t>CenturyLink</a:t>
            </a:r>
            <a:r>
              <a:rPr lang="en-US" sz="1200" i="1" kern="0" dirty="0">
                <a:ln>
                  <a:solidFill>
                    <a:schemeClr val="bg1">
                      <a:alpha val="0"/>
                    </a:schemeClr>
                  </a:solidFill>
                </a:ln>
                <a:solidFill>
                  <a:schemeClr val="bg1">
                    <a:alpha val="99000"/>
                  </a:schemeClr>
                </a:solidFill>
              </a:rPr>
              <a:t> resource </a:t>
            </a:r>
            <a:r>
              <a:rPr lang="en-US" sz="1200" i="1" kern="0" dirty="0" smtClean="0">
                <a:ln>
                  <a:solidFill>
                    <a:schemeClr val="bg1">
                      <a:alpha val="0"/>
                    </a:schemeClr>
                  </a:solidFill>
                </a:ln>
                <a:solidFill>
                  <a:schemeClr val="bg1">
                    <a:alpha val="99000"/>
                  </a:schemeClr>
                </a:solidFill>
              </a:rPr>
              <a:t>center, </a:t>
            </a:r>
            <a:r>
              <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rPr>
              <a:t>as reported in The </a:t>
            </a:r>
            <a:r>
              <a:rPr lang="en-US" sz="1200" i="1" kern="0" dirty="0" err="1">
                <a:ln>
                  <a:solidFill>
                    <a:schemeClr val="bg1">
                      <a:alpha val="0"/>
                    </a:schemeClr>
                  </a:solidFill>
                </a:ln>
                <a:solidFill>
                  <a:schemeClr val="bg1">
                    <a:alpha val="99000"/>
                  </a:schemeClr>
                </a:solidFill>
              </a:rPr>
              <a:t>readwriteweb</a:t>
            </a:r>
            <a:r>
              <a:rPr lang="en-US" sz="1200" i="1" kern="0" dirty="0">
                <a:ln>
                  <a:solidFill>
                    <a:schemeClr val="bg1">
                      <a:alpha val="0"/>
                    </a:schemeClr>
                  </a:solidFill>
                </a:ln>
                <a:solidFill>
                  <a:schemeClr val="bg1">
                    <a:alpha val="99000"/>
                  </a:schemeClr>
                </a:solidFill>
              </a:rPr>
              <a:t>, </a:t>
            </a:r>
            <a:r>
              <a:rPr lang="en-US" sz="1200" i="1" kern="0" dirty="0" smtClean="0">
                <a:ln>
                  <a:solidFill>
                    <a:schemeClr val="bg1">
                      <a:alpha val="0"/>
                    </a:schemeClr>
                  </a:solidFill>
                </a:ln>
                <a:solidFill>
                  <a:schemeClr val="bg1">
                    <a:alpha val="99000"/>
                  </a:schemeClr>
                </a:solidFill>
              </a:rPr>
              <a:t>Nov </a:t>
            </a:r>
            <a:r>
              <a:rPr lang="en-US" sz="1200" i="1" kern="0" dirty="0">
                <a:ln>
                  <a:solidFill>
                    <a:schemeClr val="bg1">
                      <a:alpha val="0"/>
                    </a:schemeClr>
                  </a:solidFill>
                </a:ln>
                <a:solidFill>
                  <a:schemeClr val="bg1">
                    <a:alpha val="99000"/>
                  </a:schemeClr>
                </a:solidFill>
              </a:rPr>
              <a:t>17, </a:t>
            </a:r>
            <a:r>
              <a:rPr lang="en-US" sz="1200" i="1" kern="0" dirty="0" smtClean="0">
                <a:ln>
                  <a:solidFill>
                    <a:schemeClr val="bg1">
                      <a:alpha val="0"/>
                    </a:schemeClr>
                  </a:solidFill>
                </a:ln>
                <a:solidFill>
                  <a:schemeClr val="bg1">
                    <a:alpha val="99000"/>
                  </a:schemeClr>
                </a:solidFill>
              </a:rPr>
              <a:t>2011</a:t>
            </a:r>
            <a:endPar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endParaRPr>
          </a:p>
        </p:txBody>
      </p:sp>
      <p:sp>
        <p:nvSpPr>
          <p:cNvPr id="310" name="Rectangle 309"/>
          <p:cNvSpPr/>
          <p:nvPr>
            <p:custDataLst>
              <p:tags r:id="rId6"/>
            </p:custDataLst>
          </p:nvPr>
        </p:nvSpPr>
        <p:spPr>
          <a:xfrm>
            <a:off x="621590" y="2263810"/>
            <a:ext cx="7137723" cy="2092881"/>
          </a:xfrm>
          <a:prstGeom prst="rect">
            <a:avLst/>
          </a:prstGeom>
        </p:spPr>
        <p:txBody>
          <a:bodyPr wrap="none" anchor="ctr">
            <a:spAutoFit/>
          </a:bodyPr>
          <a:lstStyle/>
          <a:p>
            <a:r>
              <a:rPr lang="en-US" sz="13000" dirty="0" smtClean="0">
                <a:ln>
                  <a:solidFill>
                    <a:schemeClr val="bg1">
                      <a:alpha val="0"/>
                    </a:schemeClr>
                  </a:solidFill>
                </a:ln>
                <a:solidFill>
                  <a:schemeClr val="bg1">
                    <a:alpha val="99000"/>
                  </a:schemeClr>
                </a:solidFill>
                <a:latin typeface="Segoe UI Light" pitchFamily="34" charset="0"/>
              </a:rPr>
              <a:t>1.8 </a:t>
            </a:r>
            <a:r>
              <a:rPr lang="en-US" sz="6600" dirty="0" smtClean="0">
                <a:ln>
                  <a:solidFill>
                    <a:schemeClr val="bg1">
                      <a:alpha val="0"/>
                    </a:schemeClr>
                  </a:solidFill>
                </a:ln>
                <a:solidFill>
                  <a:schemeClr val="bg1">
                    <a:alpha val="99000"/>
                  </a:schemeClr>
                </a:solidFill>
                <a:latin typeface="Segoe UI Light" pitchFamily="34" charset="0"/>
              </a:rPr>
              <a:t>ZETTABYTES</a:t>
            </a:r>
            <a:endParaRPr lang="en-US" sz="6600" baseline="30000" dirty="0">
              <a:ln>
                <a:solidFill>
                  <a:schemeClr val="bg1">
                    <a:alpha val="0"/>
                  </a:schemeClr>
                </a:solidFill>
              </a:ln>
              <a:solidFill>
                <a:schemeClr val="bg1">
                  <a:alpha val="99000"/>
                </a:schemeClr>
              </a:solidFill>
              <a:latin typeface="Segoe UI Light" pitchFamily="34" charset="0"/>
            </a:endParaRPr>
          </a:p>
        </p:txBody>
      </p:sp>
    </p:spTree>
    <p:extLst>
      <p:ext uri="{BB962C8B-B14F-4D97-AF65-F5344CB8AC3E}">
        <p14:creationId xmlns:p14="http://schemas.microsoft.com/office/powerpoint/2010/main" val="261007849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9" name="Object 318" hidden="1"/>
          <p:cNvGraphicFramePr>
            <a:graphicFrameLocks noChangeAspect="1"/>
          </p:cNvGraphicFramePr>
          <p:nvPr>
            <p:custDataLst>
              <p:tags r:id="rId2"/>
            </p:custDataLst>
            <p:extLst>
              <p:ext uri="{D42A27DB-BD31-4B8C-83A1-F6EECF244321}">
                <p14:modId xmlns:p14="http://schemas.microsoft.com/office/powerpoint/2010/main" val="241653056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0651"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pic>
        <p:nvPicPr>
          <p:cNvPr id="26626" name="Picture 2"/>
          <p:cNvPicPr>
            <a:picLocks noChangeAspect="1" noChangeArrowheads="1"/>
          </p:cNvPicPr>
          <p:nvPr>
            <p:custDataLst>
              <p:tags r:id="rId3"/>
            </p:custDataLst>
          </p:nvPr>
        </p:nvPicPr>
        <p:blipFill rotWithShape="1">
          <a:blip r:embed="rId11">
            <a:extLst>
              <a:ext uri="{28A0092B-C50C-407E-A947-70E740481C1C}">
                <a14:useLocalDpi xmlns:a14="http://schemas.microsoft.com/office/drawing/2010/main" val="0"/>
              </a:ext>
            </a:extLst>
          </a:blip>
          <a:srcRect b="25000"/>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custDataLst>
              <p:tags r:id="rId4"/>
            </p:custDataLst>
          </p:nvPr>
        </p:nvSpPr>
        <p:spPr bwMode="auto">
          <a:xfrm>
            <a:off x="0" y="2148840"/>
            <a:ext cx="12188952" cy="2560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600" dirty="0">
              <a:gradFill>
                <a:gsLst>
                  <a:gs pos="0">
                    <a:srgbClr val="FFFFFF"/>
                  </a:gs>
                  <a:gs pos="100000">
                    <a:srgbClr val="FFFFFF"/>
                  </a:gs>
                </a:gsLst>
                <a:lin ang="5400000" scaled="0"/>
              </a:gradFill>
            </a:endParaRPr>
          </a:p>
        </p:txBody>
      </p:sp>
      <p:sp>
        <p:nvSpPr>
          <p:cNvPr id="309" name="Rectangle 308"/>
          <p:cNvSpPr/>
          <p:nvPr>
            <p:custDataLst>
              <p:tags r:id="rId5"/>
            </p:custDataLst>
          </p:nvPr>
        </p:nvSpPr>
        <p:spPr>
          <a:xfrm>
            <a:off x="5957846" y="4062297"/>
            <a:ext cx="5716629" cy="646331"/>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kern="0" dirty="0" smtClean="0">
                <a:ln>
                  <a:solidFill>
                    <a:schemeClr val="bg1">
                      <a:alpha val="0"/>
                    </a:schemeClr>
                  </a:solidFill>
                </a:ln>
                <a:solidFill>
                  <a:schemeClr val="bg1">
                    <a:alpha val="99000"/>
                  </a:schemeClr>
                </a:solidFill>
              </a:rPr>
              <a:t>By 2015</a:t>
            </a:r>
            <a:endParaRPr kumimoji="0" lang="en-US" b="0" i="0" u="none" strike="noStrike" kern="0" cap="none" spc="0" normalizeH="0" baseline="0" noProof="0" dirty="0" smtClean="0">
              <a:ln>
                <a:solidFill>
                  <a:schemeClr val="bg1">
                    <a:alpha val="0"/>
                  </a:schemeClr>
                </a:solidFill>
              </a:ln>
              <a:solidFill>
                <a:schemeClr val="bg1">
                  <a:alpha val="99000"/>
                </a:schemeClr>
              </a:solidFill>
              <a:effectLst/>
              <a:uLnTx/>
              <a:uFillTx/>
            </a:endParaRPr>
          </a:p>
          <a:p>
            <a:pPr lvl="0" algn="r" defTabSz="914400">
              <a:defRPr/>
            </a:pPr>
            <a:r>
              <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rPr>
              <a:t>Source</a:t>
            </a:r>
            <a:r>
              <a:rPr kumimoji="0" lang="en-US" sz="1200" b="0" i="1" u="none" strike="noStrike" kern="0" cap="none" spc="0" normalizeH="0" baseline="0" noProof="0" dirty="0" smtClean="0">
                <a:ln>
                  <a:solidFill>
                    <a:schemeClr val="bg1">
                      <a:alpha val="0"/>
                    </a:schemeClr>
                  </a:solidFill>
                </a:ln>
                <a:solidFill>
                  <a:schemeClr val="bg1">
                    <a:alpha val="99000"/>
                  </a:schemeClr>
                </a:solidFill>
                <a:effectLst/>
                <a:uLnTx/>
                <a:uFillTx/>
              </a:rPr>
              <a:t>: </a:t>
            </a:r>
            <a:r>
              <a:rPr lang="en-US" sz="1200" i="1" kern="0" dirty="0" err="1">
                <a:ln>
                  <a:solidFill>
                    <a:schemeClr val="bg1">
                      <a:alpha val="0"/>
                    </a:schemeClr>
                  </a:solidFill>
                </a:ln>
                <a:solidFill>
                  <a:schemeClr val="bg1">
                    <a:alpha val="99000"/>
                  </a:schemeClr>
                </a:solidFill>
              </a:rPr>
              <a:t>CenturyLink</a:t>
            </a:r>
            <a:r>
              <a:rPr lang="en-US" sz="1200" i="1" kern="0" dirty="0">
                <a:ln>
                  <a:solidFill>
                    <a:schemeClr val="bg1">
                      <a:alpha val="0"/>
                    </a:schemeClr>
                  </a:solidFill>
                </a:ln>
                <a:solidFill>
                  <a:schemeClr val="bg1">
                    <a:alpha val="99000"/>
                  </a:schemeClr>
                </a:solidFill>
              </a:rPr>
              <a:t> resource </a:t>
            </a:r>
            <a:r>
              <a:rPr lang="en-US" sz="1200" i="1" kern="0" dirty="0" smtClean="0">
                <a:ln>
                  <a:solidFill>
                    <a:schemeClr val="bg1">
                      <a:alpha val="0"/>
                    </a:schemeClr>
                  </a:solidFill>
                </a:ln>
                <a:solidFill>
                  <a:schemeClr val="bg1">
                    <a:alpha val="99000"/>
                  </a:schemeClr>
                </a:solidFill>
              </a:rPr>
              <a:t>center, </a:t>
            </a:r>
            <a:r>
              <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rPr>
              <a:t>as reported in The </a:t>
            </a:r>
            <a:r>
              <a:rPr lang="en-US" sz="1200" i="1" kern="0" dirty="0" err="1">
                <a:ln>
                  <a:solidFill>
                    <a:schemeClr val="bg1">
                      <a:alpha val="0"/>
                    </a:schemeClr>
                  </a:solidFill>
                </a:ln>
                <a:solidFill>
                  <a:schemeClr val="bg1">
                    <a:alpha val="99000"/>
                  </a:schemeClr>
                </a:solidFill>
              </a:rPr>
              <a:t>readwriteweb</a:t>
            </a:r>
            <a:r>
              <a:rPr lang="en-US" sz="1200" i="1" kern="0" dirty="0">
                <a:ln>
                  <a:solidFill>
                    <a:schemeClr val="bg1">
                      <a:alpha val="0"/>
                    </a:schemeClr>
                  </a:solidFill>
                </a:ln>
                <a:solidFill>
                  <a:schemeClr val="bg1">
                    <a:alpha val="99000"/>
                  </a:schemeClr>
                </a:solidFill>
              </a:rPr>
              <a:t>, </a:t>
            </a:r>
            <a:r>
              <a:rPr lang="en-US" sz="1200" i="1" kern="0" dirty="0" smtClean="0">
                <a:ln>
                  <a:solidFill>
                    <a:schemeClr val="bg1">
                      <a:alpha val="0"/>
                    </a:schemeClr>
                  </a:solidFill>
                </a:ln>
                <a:solidFill>
                  <a:schemeClr val="bg1">
                    <a:alpha val="99000"/>
                  </a:schemeClr>
                </a:solidFill>
              </a:rPr>
              <a:t>Nov </a:t>
            </a:r>
            <a:r>
              <a:rPr lang="en-US" sz="1200" i="1" kern="0" dirty="0">
                <a:ln>
                  <a:solidFill>
                    <a:schemeClr val="bg1">
                      <a:alpha val="0"/>
                    </a:schemeClr>
                  </a:solidFill>
                </a:ln>
                <a:solidFill>
                  <a:schemeClr val="bg1">
                    <a:alpha val="99000"/>
                  </a:schemeClr>
                </a:solidFill>
              </a:rPr>
              <a:t>17, </a:t>
            </a:r>
            <a:r>
              <a:rPr lang="en-US" sz="1200" i="1" kern="0" dirty="0" smtClean="0">
                <a:ln>
                  <a:solidFill>
                    <a:schemeClr val="bg1">
                      <a:alpha val="0"/>
                    </a:schemeClr>
                  </a:solidFill>
                </a:ln>
                <a:solidFill>
                  <a:schemeClr val="bg1">
                    <a:alpha val="99000"/>
                  </a:schemeClr>
                </a:solidFill>
              </a:rPr>
              <a:t>2011</a:t>
            </a:r>
            <a:endParaRPr kumimoji="0" lang="en-US" sz="1200" b="0" i="1" u="none" strike="noStrike" kern="0" cap="none" spc="0" normalizeH="0" baseline="0" noProof="0" dirty="0">
              <a:ln>
                <a:solidFill>
                  <a:schemeClr val="bg1">
                    <a:alpha val="0"/>
                  </a:schemeClr>
                </a:solidFill>
              </a:ln>
              <a:solidFill>
                <a:schemeClr val="bg1">
                  <a:alpha val="99000"/>
                </a:schemeClr>
              </a:solidFill>
              <a:effectLst/>
              <a:uLnTx/>
              <a:uFillTx/>
            </a:endParaRPr>
          </a:p>
        </p:txBody>
      </p:sp>
      <p:sp>
        <p:nvSpPr>
          <p:cNvPr id="310" name="Rectangle 309"/>
          <p:cNvSpPr/>
          <p:nvPr>
            <p:custDataLst>
              <p:tags r:id="rId6"/>
            </p:custDataLst>
          </p:nvPr>
        </p:nvSpPr>
        <p:spPr>
          <a:xfrm>
            <a:off x="621590" y="2263810"/>
            <a:ext cx="7137723" cy="2092881"/>
          </a:xfrm>
          <a:prstGeom prst="rect">
            <a:avLst/>
          </a:prstGeom>
        </p:spPr>
        <p:txBody>
          <a:bodyPr wrap="none" anchor="ctr">
            <a:spAutoFit/>
          </a:bodyPr>
          <a:lstStyle/>
          <a:p>
            <a:r>
              <a:rPr lang="en-US" sz="13000" dirty="0" smtClean="0">
                <a:ln>
                  <a:solidFill>
                    <a:schemeClr val="bg1">
                      <a:alpha val="0"/>
                    </a:schemeClr>
                  </a:solidFill>
                </a:ln>
                <a:solidFill>
                  <a:schemeClr val="bg1">
                    <a:alpha val="99000"/>
                  </a:schemeClr>
                </a:solidFill>
                <a:latin typeface="Segoe UI Light" pitchFamily="34" charset="0"/>
              </a:rPr>
              <a:t>7.9 </a:t>
            </a:r>
            <a:r>
              <a:rPr lang="en-US" sz="6600" dirty="0" smtClean="0">
                <a:ln>
                  <a:solidFill>
                    <a:schemeClr val="bg1">
                      <a:alpha val="0"/>
                    </a:schemeClr>
                  </a:solidFill>
                </a:ln>
                <a:solidFill>
                  <a:schemeClr val="bg1">
                    <a:alpha val="99000"/>
                  </a:schemeClr>
                </a:solidFill>
                <a:latin typeface="Segoe UI Light" pitchFamily="34" charset="0"/>
              </a:rPr>
              <a:t>ZETTABYTES</a:t>
            </a:r>
            <a:endParaRPr lang="en-US" sz="6600" baseline="30000" dirty="0">
              <a:ln>
                <a:solidFill>
                  <a:schemeClr val="bg1">
                    <a:alpha val="0"/>
                  </a:schemeClr>
                </a:solidFill>
              </a:ln>
              <a:solidFill>
                <a:schemeClr val="bg1">
                  <a:alpha val="99000"/>
                </a:schemeClr>
              </a:solidFill>
              <a:latin typeface="Segoe UI Light" pitchFamily="34" charset="0"/>
            </a:endParaRPr>
          </a:p>
        </p:txBody>
      </p:sp>
    </p:spTree>
    <p:extLst>
      <p:ext uri="{BB962C8B-B14F-4D97-AF65-F5344CB8AC3E}">
        <p14:creationId xmlns:p14="http://schemas.microsoft.com/office/powerpoint/2010/main" val="402067176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82802282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pic>
        <p:nvPicPr>
          <p:cNvPr id="72" name="Picture 71" descr="Skyscraper.jpg"/>
          <p:cNvPicPr>
            <a:picLocks noChangeAspect="1"/>
          </p:cNvPicPr>
          <p:nvPr/>
        </p:nvPicPr>
        <p:blipFill rotWithShape="1">
          <a:blip r:embed="rId7" cstate="print"/>
          <a:srcRect t="20466" r="6274" b="9222"/>
          <a:stretch/>
        </p:blipFill>
        <p:spPr>
          <a:xfrm flipH="1">
            <a:off x="-1" y="0"/>
            <a:ext cx="12188826" cy="6858000"/>
          </a:xfrm>
          <a:prstGeom prst="rect">
            <a:avLst/>
          </a:prstGeom>
        </p:spPr>
      </p:pic>
      <p:sp>
        <p:nvSpPr>
          <p:cNvPr id="74" name="Rectangle 73"/>
          <p:cNvSpPr/>
          <p:nvPr/>
        </p:nvSpPr>
        <p:spPr>
          <a:xfrm>
            <a:off x="7002780" y="3988454"/>
            <a:ext cx="4566920" cy="1264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ctr" anchorCtr="0" compatLnSpc="1">
            <a:prstTxWarp prst="textNoShape">
              <a:avLst/>
            </a:prstTxWarp>
            <a:spAutoFit/>
          </a:bodyPr>
          <a:lstStyle/>
          <a:p>
            <a:pPr defTabSz="913788" fontAlgn="base">
              <a:lnSpc>
                <a:spcPct val="90000"/>
              </a:lnSpc>
              <a:spcBef>
                <a:spcPct val="0"/>
              </a:spcBef>
              <a:spcAft>
                <a:spcPct val="0"/>
              </a:spcAft>
            </a:pPr>
            <a:r>
              <a:rPr lang="en-US" sz="2600" dirty="0">
                <a:ln>
                  <a:solidFill>
                    <a:schemeClr val="bg1">
                      <a:alpha val="0"/>
                    </a:schemeClr>
                  </a:solidFill>
                </a:ln>
                <a:solidFill>
                  <a:schemeClr val="bg1">
                    <a:alpha val="99000"/>
                  </a:schemeClr>
                </a:solidFill>
                <a:latin typeface="Segoe UI Light" pitchFamily="34" charset="0"/>
              </a:rPr>
              <a:t>Cisco predicts that by 2013 annual internet traffic flowing will reach 667 </a:t>
            </a:r>
            <a:r>
              <a:rPr lang="en-US" sz="2600" dirty="0" err="1">
                <a:ln>
                  <a:solidFill>
                    <a:schemeClr val="bg1">
                      <a:alpha val="0"/>
                    </a:schemeClr>
                  </a:solidFill>
                </a:ln>
                <a:solidFill>
                  <a:schemeClr val="bg1">
                    <a:alpha val="99000"/>
                  </a:schemeClr>
                </a:solidFill>
                <a:latin typeface="Segoe UI Light" pitchFamily="34" charset="0"/>
              </a:rPr>
              <a:t>exabytes</a:t>
            </a:r>
            <a:endParaRPr lang="en-US" sz="2600" dirty="0">
              <a:ln>
                <a:solidFill>
                  <a:schemeClr val="bg1">
                    <a:alpha val="0"/>
                  </a:schemeClr>
                </a:solidFill>
              </a:ln>
              <a:solidFill>
                <a:schemeClr val="bg1">
                  <a:alpha val="99000"/>
                </a:schemeClr>
              </a:solidFill>
              <a:latin typeface="Segoe UI Light" pitchFamily="34" charset="0"/>
            </a:endParaRPr>
          </a:p>
        </p:txBody>
      </p:sp>
      <p:sp>
        <p:nvSpPr>
          <p:cNvPr id="75" name="Rectangle 74"/>
          <p:cNvSpPr/>
          <p:nvPr/>
        </p:nvSpPr>
        <p:spPr>
          <a:xfrm>
            <a:off x="7002780" y="2253948"/>
            <a:ext cx="4566920" cy="1264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ctr" anchorCtr="0" compatLnSpc="1">
            <a:prstTxWarp prst="textNoShape">
              <a:avLst/>
            </a:prstTxWarp>
            <a:spAutoFit/>
          </a:bodyPr>
          <a:lstStyle/>
          <a:p>
            <a:pPr defTabSz="913788" fontAlgn="base">
              <a:lnSpc>
                <a:spcPct val="90000"/>
              </a:lnSpc>
              <a:spcBef>
                <a:spcPct val="0"/>
              </a:spcBef>
              <a:spcAft>
                <a:spcPct val="0"/>
              </a:spcAft>
            </a:pPr>
            <a:r>
              <a:rPr lang="en-US" sz="2600" dirty="0">
                <a:ln>
                  <a:solidFill>
                    <a:schemeClr val="bg1">
                      <a:alpha val="0"/>
                    </a:schemeClr>
                  </a:solidFill>
                </a:ln>
                <a:solidFill>
                  <a:schemeClr val="bg1">
                    <a:alpha val="99000"/>
                  </a:schemeClr>
                </a:solidFill>
                <a:latin typeface="Segoe UI Light" pitchFamily="34" charset="0"/>
              </a:rPr>
              <a:t>The Twitter community generates over 1 terabyte </a:t>
            </a:r>
            <a:br>
              <a:rPr lang="en-US" sz="2600" dirty="0">
                <a:ln>
                  <a:solidFill>
                    <a:schemeClr val="bg1">
                      <a:alpha val="0"/>
                    </a:schemeClr>
                  </a:solidFill>
                </a:ln>
                <a:solidFill>
                  <a:schemeClr val="bg1">
                    <a:alpha val="99000"/>
                  </a:schemeClr>
                </a:solidFill>
                <a:latin typeface="Segoe UI Light" pitchFamily="34" charset="0"/>
              </a:rPr>
            </a:br>
            <a:r>
              <a:rPr lang="en-US" sz="2600" dirty="0">
                <a:ln>
                  <a:solidFill>
                    <a:schemeClr val="bg1">
                      <a:alpha val="0"/>
                    </a:schemeClr>
                  </a:solidFill>
                </a:ln>
                <a:solidFill>
                  <a:schemeClr val="bg1">
                    <a:alpha val="99000"/>
                  </a:schemeClr>
                </a:solidFill>
                <a:latin typeface="Segoe UI Light" pitchFamily="34" charset="0"/>
              </a:rPr>
              <a:t>of tweets every day</a:t>
            </a:r>
          </a:p>
        </p:txBody>
      </p:sp>
      <p:sp>
        <p:nvSpPr>
          <p:cNvPr id="76" name="Rectangle 75"/>
          <p:cNvSpPr/>
          <p:nvPr/>
        </p:nvSpPr>
        <p:spPr>
          <a:xfrm>
            <a:off x="7002780" y="899547"/>
            <a:ext cx="4805362" cy="904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91440" numCol="1" rtlCol="0" anchor="ctr" anchorCtr="0" compatLnSpc="1">
            <a:prstTxWarp prst="textNoShape">
              <a:avLst/>
            </a:prstTxWarp>
            <a:spAutoFit/>
          </a:bodyPr>
          <a:lstStyle/>
          <a:p>
            <a:pPr defTabSz="913788" fontAlgn="base">
              <a:lnSpc>
                <a:spcPct val="90000"/>
              </a:lnSpc>
              <a:spcBef>
                <a:spcPct val="0"/>
              </a:spcBef>
              <a:spcAft>
                <a:spcPct val="0"/>
              </a:spcAft>
            </a:pPr>
            <a:r>
              <a:rPr lang="en-US" sz="2600" dirty="0">
                <a:ln>
                  <a:solidFill>
                    <a:schemeClr val="bg1">
                      <a:alpha val="0"/>
                    </a:schemeClr>
                  </a:solidFill>
                </a:ln>
                <a:solidFill>
                  <a:schemeClr val="bg1">
                    <a:alpha val="99000"/>
                  </a:schemeClr>
                </a:solidFill>
                <a:latin typeface="Segoe UI Light" pitchFamily="34" charset="0"/>
              </a:rPr>
              <a:t>Bing ingests &gt; 7 </a:t>
            </a:r>
            <a:r>
              <a:rPr lang="en-US" sz="2600" dirty="0" smtClean="0">
                <a:ln>
                  <a:solidFill>
                    <a:schemeClr val="bg1">
                      <a:alpha val="0"/>
                    </a:schemeClr>
                  </a:solidFill>
                </a:ln>
                <a:solidFill>
                  <a:schemeClr val="bg1">
                    <a:alpha val="99000"/>
                  </a:schemeClr>
                </a:solidFill>
                <a:latin typeface="Segoe UI Light" pitchFamily="34" charset="0"/>
              </a:rPr>
              <a:t>petabytes </a:t>
            </a:r>
            <a:r>
              <a:rPr lang="en-US" sz="2600" dirty="0">
                <a:ln>
                  <a:solidFill>
                    <a:schemeClr val="bg1">
                      <a:alpha val="0"/>
                    </a:schemeClr>
                  </a:solidFill>
                </a:ln>
                <a:solidFill>
                  <a:schemeClr val="bg1">
                    <a:alpha val="99000"/>
                  </a:schemeClr>
                </a:solidFill>
                <a:latin typeface="Segoe UI Light" pitchFamily="34" charset="0"/>
              </a:rPr>
              <a:t/>
            </a:r>
            <a:br>
              <a:rPr lang="en-US" sz="2600" dirty="0">
                <a:ln>
                  <a:solidFill>
                    <a:schemeClr val="bg1">
                      <a:alpha val="0"/>
                    </a:schemeClr>
                  </a:solidFill>
                </a:ln>
                <a:solidFill>
                  <a:schemeClr val="bg1">
                    <a:alpha val="99000"/>
                  </a:schemeClr>
                </a:solidFill>
                <a:latin typeface="Segoe UI Light" pitchFamily="34" charset="0"/>
              </a:rPr>
            </a:br>
            <a:r>
              <a:rPr lang="en-US" sz="2600" dirty="0">
                <a:ln>
                  <a:solidFill>
                    <a:schemeClr val="bg1">
                      <a:alpha val="0"/>
                    </a:schemeClr>
                  </a:solidFill>
                </a:ln>
                <a:solidFill>
                  <a:schemeClr val="bg1">
                    <a:alpha val="99000"/>
                  </a:schemeClr>
                </a:solidFill>
                <a:latin typeface="Segoe UI Light" pitchFamily="34" charset="0"/>
              </a:rPr>
              <a:t>a month </a:t>
            </a:r>
          </a:p>
        </p:txBody>
      </p:sp>
      <p:sp>
        <p:nvSpPr>
          <p:cNvPr id="9" name="TextBox 8"/>
          <p:cNvSpPr txBox="1"/>
          <p:nvPr/>
        </p:nvSpPr>
        <p:spPr>
          <a:xfrm>
            <a:off x="7002780" y="6263822"/>
            <a:ext cx="4711611" cy="307777"/>
          </a:xfrm>
          <a:prstGeom prst="rect">
            <a:avLst/>
          </a:prstGeom>
          <a:noFill/>
        </p:spPr>
        <p:txBody>
          <a:bodyPr wrap="none" rtlCol="0">
            <a:spAutoFit/>
          </a:bodyPr>
          <a:lstStyle/>
          <a:p>
            <a:r>
              <a:rPr lang="en-US" sz="1400" dirty="0">
                <a:ln>
                  <a:solidFill>
                    <a:schemeClr val="bg1">
                      <a:alpha val="0"/>
                    </a:schemeClr>
                  </a:solidFill>
                </a:ln>
                <a:solidFill>
                  <a:schemeClr val="bg1">
                    <a:alpha val="99000"/>
                  </a:schemeClr>
                </a:solidFill>
                <a:cs typeface="Calibri" pitchFamily="34" charset="0"/>
              </a:rPr>
              <a:t>Sources</a:t>
            </a:r>
            <a:r>
              <a:rPr lang="en-US" sz="1400" dirty="0" smtClean="0">
                <a:ln>
                  <a:solidFill>
                    <a:schemeClr val="bg1">
                      <a:alpha val="0"/>
                    </a:schemeClr>
                  </a:solidFill>
                </a:ln>
                <a:solidFill>
                  <a:schemeClr val="bg1">
                    <a:alpha val="99000"/>
                  </a:schemeClr>
                </a:solidFill>
                <a:cs typeface="Calibri" pitchFamily="34" charset="0"/>
              </a:rPr>
              <a:t>: The </a:t>
            </a:r>
            <a:r>
              <a:rPr lang="en-US" sz="1400" dirty="0">
                <a:ln>
                  <a:solidFill>
                    <a:schemeClr val="bg1">
                      <a:alpha val="0"/>
                    </a:schemeClr>
                  </a:solidFill>
                </a:ln>
                <a:solidFill>
                  <a:schemeClr val="bg1">
                    <a:alpha val="99000"/>
                  </a:schemeClr>
                </a:solidFill>
                <a:cs typeface="Calibri" pitchFamily="34" charset="0"/>
              </a:rPr>
              <a:t>Economist, Feb ‘10; DBMS2; Microsoft Corp </a:t>
            </a:r>
          </a:p>
        </p:txBody>
      </p:sp>
    </p:spTree>
    <p:extLst>
      <p:ext uri="{BB962C8B-B14F-4D97-AF65-F5344CB8AC3E}">
        <p14:creationId xmlns:p14="http://schemas.microsoft.com/office/powerpoint/2010/main" val="1058759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1000"/>
                                        <p:tgtEl>
                                          <p:spTgt spid="7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image001"/>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1" r="5351" b="51701"/>
          <a:stretch/>
        </p:blipFill>
        <p:spPr bwMode="auto">
          <a:xfrm>
            <a:off x="-1" y="0"/>
            <a:ext cx="12188825" cy="691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bwMode="auto">
          <a:xfrm>
            <a:off x="-1" y="0"/>
            <a:ext cx="12188825" cy="6917468"/>
          </a:xfrm>
          <a:prstGeom prst="rect">
            <a:avLst/>
          </a:prstGeom>
          <a:solidFill>
            <a:schemeClr val="bg1">
              <a:alpha val="6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78245155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281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pic>
        <p:nvPicPr>
          <p:cNvPr id="11" name="Picture 1" descr="image001"/>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422325" y="457200"/>
            <a:ext cx="5344174" cy="5943600"/>
          </a:xfrm>
          <a:prstGeom prst="rect">
            <a:avLst/>
          </a:prstGeom>
          <a:noFill/>
          <a:ln>
            <a:noFill/>
          </a:ln>
          <a:effectLst>
            <a:outerShdw blurRad="368300" algn="ctr" rotWithShape="0">
              <a:prstClr val="black">
                <a:alpha val="37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809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Example Scenario</a:t>
            </a:r>
          </a:p>
        </p:txBody>
      </p:sp>
    </p:spTree>
    <p:extLst>
      <p:ext uri="{BB962C8B-B14F-4D97-AF65-F5344CB8AC3E}">
        <p14:creationId xmlns:p14="http://schemas.microsoft.com/office/powerpoint/2010/main" val="399025343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6361417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662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1979612" y="114141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en-US" sz="2000" b="1" dirty="0">
                <a:ln>
                  <a:solidFill>
                    <a:schemeClr val="bg1">
                      <a:alpha val="0"/>
                    </a:schemeClr>
                  </a:solidFill>
                </a:ln>
                <a:solidFill>
                  <a:srgbClr val="595959"/>
                </a:solidFill>
              </a:rPr>
              <a:t>OPERATIONAL DATA</a:t>
            </a:r>
          </a:p>
        </p:txBody>
      </p:sp>
      <p:sp>
        <p:nvSpPr>
          <p:cNvPr id="5" name="Title 4"/>
          <p:cNvSpPr>
            <a:spLocks noGrp="1"/>
          </p:cNvSpPr>
          <p:nvPr>
            <p:ph type="title"/>
            <p:custDataLst>
              <p:tags r:id="rId4"/>
            </p:custDataLst>
          </p:nvPr>
        </p:nvSpPr>
        <p:spPr/>
        <p:txBody>
          <a:bodyPr/>
          <a:lstStyle/>
          <a:p>
            <a:r>
              <a:rPr lang="en-US" dirty="0"/>
              <a:t>Traditional </a:t>
            </a:r>
            <a:r>
              <a:rPr lang="en-US" dirty="0" smtClean="0"/>
              <a:t>E</a:t>
            </a:r>
            <a:r>
              <a:rPr lang="en-US" dirty="0" smtClean="0"/>
              <a:t>-Commerce </a:t>
            </a:r>
            <a:r>
              <a:rPr lang="en-US" dirty="0"/>
              <a:t>D</a:t>
            </a:r>
            <a:r>
              <a:rPr lang="en-US" dirty="0" smtClean="0"/>
              <a:t>ata </a:t>
            </a:r>
            <a:r>
              <a:rPr lang="en-US" dirty="0"/>
              <a:t>F</a:t>
            </a:r>
            <a:r>
              <a:rPr lang="en-US" dirty="0" smtClean="0"/>
              <a:t>low</a:t>
            </a:r>
            <a:endParaRPr lang="en-US" dirty="0"/>
          </a:p>
        </p:txBody>
      </p:sp>
      <p:grpSp>
        <p:nvGrpSpPr>
          <p:cNvPr id="16" name="Group 15"/>
          <p:cNvGrpSpPr/>
          <p:nvPr/>
        </p:nvGrpSpPr>
        <p:grpSpPr>
          <a:xfrm>
            <a:off x="3600564" y="169835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TextBox 5"/>
            <p:cNvSpPr txBox="1"/>
            <p:nvPr/>
          </p:nvSpPr>
          <p:spPr>
            <a:xfrm>
              <a:off x="3600564" y="1698350"/>
              <a:ext cx="1679114"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1"/>
                  </a:solidFill>
                </a:rPr>
                <a:t>NEW USER REGISTRY</a:t>
              </a:r>
              <a:endParaRPr lang="en-US" sz="1400" dirty="0">
                <a:ln>
                  <a:solidFill>
                    <a:schemeClr val="bg1">
                      <a:alpha val="0"/>
                    </a:schemeClr>
                  </a:solidFill>
                </a:ln>
                <a:solidFill>
                  <a:schemeClr val="accent1"/>
                </a:solidFill>
              </a:endParaRPr>
            </a:p>
          </p:txBody>
        </p:sp>
      </p:grpSp>
      <p:grpSp>
        <p:nvGrpSpPr>
          <p:cNvPr id="17" name="Group 16"/>
          <p:cNvGrpSpPr/>
          <p:nvPr/>
        </p:nvGrpSpPr>
        <p:grpSpPr>
          <a:xfrm>
            <a:off x="3600564" y="238962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0" name="TextBox 49"/>
            <p:cNvSpPr txBox="1"/>
            <p:nvPr/>
          </p:nvSpPr>
          <p:spPr>
            <a:xfrm>
              <a:off x="3600564" y="2389628"/>
              <a:ext cx="1317668"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4"/>
                  </a:solidFill>
                </a:rPr>
                <a:t>NEW PURCHASE</a:t>
              </a:r>
              <a:endParaRPr lang="en-US" sz="1400" dirty="0">
                <a:ln>
                  <a:solidFill>
                    <a:schemeClr val="bg1">
                      <a:alpha val="0"/>
                    </a:schemeClr>
                  </a:solidFill>
                </a:ln>
                <a:solidFill>
                  <a:schemeClr val="accent4"/>
                </a:solidFill>
              </a:endParaRPr>
            </a:p>
          </p:txBody>
        </p:sp>
      </p:grpSp>
      <p:grpSp>
        <p:nvGrpSpPr>
          <p:cNvPr id="18" name="Group 17"/>
          <p:cNvGrpSpPr/>
          <p:nvPr/>
        </p:nvGrpSpPr>
        <p:grpSpPr>
          <a:xfrm>
            <a:off x="3600564" y="308090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1" name="TextBox 50"/>
            <p:cNvSpPr txBox="1"/>
            <p:nvPr/>
          </p:nvSpPr>
          <p:spPr>
            <a:xfrm>
              <a:off x="3600564" y="3080906"/>
              <a:ext cx="1243161" cy="193899"/>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ln>
                    <a:solidFill>
                      <a:schemeClr val="bg1">
                        <a:alpha val="0"/>
                      </a:schemeClr>
                    </a:solidFill>
                  </a:ln>
                  <a:solidFill>
                    <a:schemeClr val="accent2"/>
                  </a:solidFill>
                </a:rPr>
                <a:t>NEW PRODUCT</a:t>
              </a:r>
              <a:endParaRPr lang="en-US" sz="1400" dirty="0">
                <a:ln>
                  <a:solidFill>
                    <a:schemeClr val="bg1">
                      <a:alpha val="0"/>
                    </a:schemeClr>
                  </a:solidFill>
                </a:ln>
                <a:solidFill>
                  <a:schemeClr val="accent2"/>
                </a:solidFill>
              </a:endParaRPr>
            </a:p>
          </p:txBody>
        </p:sp>
      </p:grpSp>
      <p:sp>
        <p:nvSpPr>
          <p:cNvPr id="52" name="Right Arrow 51"/>
          <p:cNvSpPr/>
          <p:nvPr/>
        </p:nvSpPr>
        <p:spPr bwMode="auto">
          <a:xfrm>
            <a:off x="6594243" y="218114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3" name="Right Arrow 52"/>
          <p:cNvSpPr/>
          <p:nvPr/>
        </p:nvSpPr>
        <p:spPr bwMode="auto">
          <a:xfrm>
            <a:off x="6594243" y="252678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ight Arrow 53"/>
          <p:cNvSpPr/>
          <p:nvPr/>
        </p:nvSpPr>
        <p:spPr bwMode="auto">
          <a:xfrm>
            <a:off x="6594243" y="287242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6"/>
          <p:cNvSpPr>
            <a:spLocks noEditPoints="1"/>
          </p:cNvSpPr>
          <p:nvPr/>
        </p:nvSpPr>
        <p:spPr bwMode="auto">
          <a:xfrm>
            <a:off x="7063649" y="512269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2284620" y="1722793"/>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noEditPoints="1"/>
          </p:cNvSpPr>
          <p:nvPr/>
        </p:nvSpPr>
        <p:spPr bwMode="auto">
          <a:xfrm>
            <a:off x="5073854" y="389128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73" name="Group 72"/>
          <p:cNvGrpSpPr/>
          <p:nvPr/>
        </p:nvGrpSpPr>
        <p:grpSpPr>
          <a:xfrm>
            <a:off x="4907293" y="5378691"/>
            <a:ext cx="1341965"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Excess Data</a:t>
              </a:r>
              <a:endParaRPr lang="en-US" sz="1600" dirty="0">
                <a:solidFill>
                  <a:schemeClr val="tx1">
                    <a:lumMod val="90000"/>
                    <a:lumOff val="10000"/>
                    <a:alpha val="99000"/>
                  </a:schemeClr>
                </a:solidFill>
              </a:endParaRPr>
            </a:p>
          </p:txBody>
        </p:sp>
      </p:grpSp>
      <p:grpSp>
        <p:nvGrpSpPr>
          <p:cNvPr id="72" name="Group 71"/>
          <p:cNvGrpSpPr/>
          <p:nvPr/>
        </p:nvGrpSpPr>
        <p:grpSpPr>
          <a:xfrm>
            <a:off x="2928132" y="4089210"/>
            <a:ext cx="1184613" cy="460659"/>
            <a:chOff x="2827915" y="4050315"/>
            <a:chExt cx="1184613"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2" name="TextBox 61"/>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en-US" sz="1600" dirty="0" smtClean="0">
                  <a:solidFill>
                    <a:schemeClr val="tx1">
                      <a:lumMod val="90000"/>
                      <a:lumOff val="10000"/>
                      <a:alpha val="99000"/>
                    </a:schemeClr>
                  </a:solidFill>
                </a:rPr>
                <a:t>Logs</a:t>
              </a:r>
              <a:endParaRPr lang="en-US" sz="1600" dirty="0">
                <a:solidFill>
                  <a:schemeClr val="tx1">
                    <a:lumMod val="90000"/>
                    <a:lumOff val="10000"/>
                    <a:alpha val="99000"/>
                  </a:schemeClr>
                </a:solidFill>
              </a:endParaRPr>
            </a:p>
          </p:txBody>
        </p:sp>
      </p:grpSp>
      <p:grpSp>
        <p:nvGrpSpPr>
          <p:cNvPr id="71" name="Group 70"/>
          <p:cNvGrpSpPr/>
          <p:nvPr/>
        </p:nvGrpSpPr>
        <p:grpSpPr>
          <a:xfrm>
            <a:off x="7332910" y="3837447"/>
            <a:ext cx="1181012" cy="664797"/>
            <a:chOff x="7395602" y="3803880"/>
            <a:chExt cx="1181012"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3" name="TextBox 62"/>
            <p:cNvSpPr txBox="1"/>
            <p:nvPr/>
          </p:nvSpPr>
          <p:spPr>
            <a:xfrm>
              <a:off x="7866112" y="3803880"/>
              <a:ext cx="710502"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1">
                      <a:lumMod val="90000"/>
                      <a:lumOff val="10000"/>
                      <a:alpha val="99000"/>
                    </a:schemeClr>
                  </a:solidFill>
                </a:rPr>
                <a:t>ETL Some Data</a:t>
              </a:r>
              <a:endParaRPr lang="en-US" sz="1600" dirty="0">
                <a:solidFill>
                  <a:schemeClr val="tx1">
                    <a:lumMod val="90000"/>
                    <a:lumOff val="10000"/>
                    <a:alpha val="99000"/>
                  </a:schemeClr>
                </a:solidFill>
              </a:endParaRPr>
            </a:p>
          </p:txBody>
        </p:sp>
      </p:grpSp>
      <p:grpSp>
        <p:nvGrpSpPr>
          <p:cNvPr id="76" name="Group 75"/>
          <p:cNvGrpSpPr/>
          <p:nvPr/>
        </p:nvGrpSpPr>
        <p:grpSpPr>
          <a:xfrm>
            <a:off x="8221363" y="172279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en-US" sz="1800" dirty="0" smtClean="0">
                  <a:solidFill>
                    <a:schemeClr val="tx1">
                      <a:lumMod val="90000"/>
                      <a:lumOff val="10000"/>
                      <a:alpha val="99000"/>
                    </a:schemeClr>
                  </a:solidFill>
                </a:rPr>
                <a:t>Data Warehouse</a:t>
              </a:r>
              <a:endParaRPr lang="en-US" sz="1800" dirty="0">
                <a:solidFill>
                  <a:schemeClr val="tx1">
                    <a:lumMod val="90000"/>
                    <a:lumOff val="10000"/>
                    <a:alpha val="99000"/>
                  </a:schemeClr>
                </a:solidFill>
              </a:endParaRPr>
            </a:p>
          </p:txBody>
        </p:sp>
      </p:grpSp>
      <p:sp>
        <p:nvSpPr>
          <p:cNvPr id="41" name="Freeform 32"/>
          <p:cNvSpPr>
            <a:spLocks noEditPoints="1"/>
          </p:cNvSpPr>
          <p:nvPr/>
        </p:nvSpPr>
        <p:spPr bwMode="auto">
          <a:xfrm>
            <a:off x="5727823" y="166544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9" name="Freeform 32"/>
          <p:cNvSpPr>
            <a:spLocks noEditPoints="1"/>
          </p:cNvSpPr>
          <p:nvPr/>
        </p:nvSpPr>
        <p:spPr bwMode="auto">
          <a:xfrm>
            <a:off x="5727823" y="239482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noEditPoints="1"/>
          </p:cNvSpPr>
          <p:nvPr/>
        </p:nvSpPr>
        <p:spPr bwMode="auto">
          <a:xfrm>
            <a:off x="5727823" y="3124200"/>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46" name="Straight Arrow Connector 45"/>
          <p:cNvCxnSpPr/>
          <p:nvPr/>
        </p:nvCxnSpPr>
        <p:spPr>
          <a:xfrm>
            <a:off x="3500834" y="373865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5597326" y="5044109"/>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106173" y="339921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94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8" fill="hold" nodeType="with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22" presetClass="entr" presetSubtype="8" fill="hold" nodeType="withEffect">
                                  <p:stCondLst>
                                    <p:cond delay="25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10" presetClass="entr" presetSubtype="0" fill="hold" nodeType="withEffect">
                                  <p:stCondLst>
                                    <p:cond delay="50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par>
                                <p:cTn id="61" presetID="10"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par>
                                <p:cTn id="69" presetID="10"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P spid="54" grpId="0" animBg="1"/>
      <p:bldP spid="9" grpId="0" animBg="1"/>
      <p:bldP spid="12" grpId="0" animBg="1"/>
      <p:bldP spid="21" grpId="0" animBg="1"/>
      <p:bldP spid="41" grpId="0" animBg="1"/>
      <p:bldP spid="69" grpId="0" animBg="1"/>
      <p:bldP spid="7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KiiUqRtykONZp4KrmA67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BUeLo_TemEG5ySU.s1Nbl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KVM8Uz_R6UWL2m8gMf3Qp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mfKS0Jmnrk2k5VV0zfSC1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mJbzFEdg0Eum2H7H1fXgH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WWmskWr2kUSDN.Vx5Trt1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5CRWFe8MUWsJ0qZUClFA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zIKIg6wW8EG1FszmCLjLfw"/>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z5ufEYgCwUavnu8UHchpt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U2hQalmDe0yAutBNASqa8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bHMxjfPwdUussPGIfDqe6A"/>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Q9zcjc1yMkaVgrEH1eaZ6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WxIpEoCWEEWdbyWh4tPL0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PI1byjBkR0C6IZy2YASOj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0JeHoroEdkWDhmzHUKCxy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B.9jMNiwNEaB.UYgDeK_y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9Izppt1v4kiZ.lOfzfZ9P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7q1l5BbPxEKx9chejH.Ye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sUVeEzlHfUqcYnv.pS.KL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B0A4.d4ZVkq0ymVv4qSp4g"/>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GTfD7BH2tk2958aunAjmu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w.avOMwFQkWDwtu2_85iqg"/>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SDZi3nemNUmdO2DM5ZLtOw"/>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dZpsb1akxkGEnhV4SD_F5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7oqS0Sr1I0GpPZ_7C4wro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B6Vi5gwhU2NRcDeL1Rc4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vqr5TXAXUeNCB2wsl544w"/>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N2sWERCUEGPhFxPZcx3o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RtW94mBVME22qe_VikFlF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jX4PoKhWjk.KpwjR2.Bsfg"/>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Ooi87hsvLkqQZNJA3.EMb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NcKF0FmNIEaOQkCuKleB7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P7IV5KyFOUyKY1r2Vyv.0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zaLWd4OjHE2yYTYPre37JA"/>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lmzGK0SvoECOseRkP9car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35wIguGhNUiO2iQpCuqTog"/>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ZBisrpRJ5Ee6W486Tv0qT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jZzPwjUmsk2MGtT2ZxNMU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Hr6FOVqMZEicfB7HjUoQYA"/>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eokG19ND.0iNcy5KKrmoD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sOmBdN7BV0ayxH5gkIncTA"/>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C4kCZcREOLxB45hSIUMw"/>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v7AUTiCBEuqLwOa9X9fz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TIB_TXpXUmyKg6Ey3KCwQ"/>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BcfoD5Do5UivWDgZw2xmp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xQyw1VOmV06q.vNcNt23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dZkiwxIH0iN5OEuCoFJ1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q.DirzWZREysfb7q0Op5M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CpN4FeNfsUWpfANsw1Kw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HFby1o_oCEOshKcHH0qZ9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If7Njm_tV0qaOOoqeCEO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TbU0IhzZEitWvg1.47eW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NTTXk_SY0WHXwYYpdNDD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_Ym9QFBDLUe73gq1C32hm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1pSvXsNIS0SeMO4mlL0yD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iouwLfRD.0G90mdLO2h_O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2HLxRYUYkKjLMmDWzQGM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c7FiPLSFl0GcgHksez8ym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34Wbn8lPkuugJyHTpAA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11Hl55X5_EqfEc4.rMI36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Ca4ucncCZ0uFukYOdbcgP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CRFaUbiUxkeYoQDeE8q7v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cVsK_aH6kWnoN8bQA168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ohjWy.RPEG5YIzMdKUvV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IHA_r87tq0yITim3fh67L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8yH5CQj7iUKp.kaCn.oQ4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sUBCGsePEOxnJP29VLLc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xkLXgJ57.0.bGS1Ip1BEf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fjfVxr9JzUSKzMzs91Err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LDrnt4sSmU._Da2WaKXOy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IO1jDT8fLUWCwSWubn_Bp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wig3uFYr0UuZ_BU6ikjft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njnQqGlMkihX87M7xvOp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reqUNUF9U.Oh5Csgny7U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gcCj_ouZTEiiA9idPOMaL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qkRaMvST0WgWn6u9fv9s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p2KramxOFUi6gTdTwO2yj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nJdhLprA0W9mpY3.LNFo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8YD_U3odMEm6CZY_p_6O_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25fo0RCiZ0ilzDmdgRKL6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c681Z.hSFUeJClzNtcNnk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ONpyPPK3IEexhm7JNf.8F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_AW3ua13IEGwj.2P.mu3a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8Sx6SkguvkeDqMwslA73U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lnSpc>
            <a:spcPct val="90000"/>
          </a:lnSpc>
          <a:spcBef>
            <a:spcPct val="20000"/>
          </a:spcBef>
          <a:buSzPct val="80000"/>
          <a:defRPr dirty="0" smtClean="0">
            <a:solidFill>
              <a:schemeClr val="tx1">
                <a:lumMod val="90000"/>
                <a:lumOff val="10000"/>
                <a:alpha val="99000"/>
              </a:schemeClr>
            </a:soli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B2F97D-0457-4986-9734-D03EB073C5EA}">
  <ds:schemaRefs>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schemas.microsoft.com/office/2006/documentManagement/types"/>
    <ds:schemaRef ds:uri="http://purl.org/dc/elements/1.1/"/>
    <ds:schemaRef ds:uri="230e9df3-be65-4c73-a93b-d1236ebd677e"/>
    <ds:schemaRef ds:uri="http://purl.org/dc/dcmitype/"/>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3855</TotalTime>
  <Words>795</Words>
  <Application>Microsoft Office PowerPoint</Application>
  <PresentationFormat>Custom</PresentationFormat>
  <Paragraphs>249</Paragraphs>
  <Slides>29</Slides>
  <Notes>27</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29</vt:i4>
      </vt:variant>
    </vt:vector>
  </HeadingPairs>
  <TitlesOfParts>
    <vt:vector size="41" baseType="lpstr">
      <vt:lpstr>Arial</vt:lpstr>
      <vt:lpstr>Segoe UI (Body)</vt:lpstr>
      <vt:lpstr>Segoe UI Light</vt:lpstr>
      <vt:lpstr>Segoe</vt:lpstr>
      <vt:lpstr>Segoe UI</vt:lpstr>
      <vt:lpstr>Consolas</vt:lpstr>
      <vt:lpstr>Calibri</vt:lpstr>
      <vt:lpstr>MS1444_Windows Azure Template 16x9_r08a</vt:lpstr>
      <vt:lpstr>White with Consolas font for code slides</vt:lpstr>
      <vt:lpstr>MS1444_Windows Azure Template 16x9_r08b</vt:lpstr>
      <vt:lpstr>1_White with Consolas font for code slides</vt:lpstr>
      <vt:lpstr>think-cell Slide</vt:lpstr>
      <vt:lpstr>Introduction to  Big Data and Hadoop</vt:lpstr>
      <vt:lpstr>Agenda</vt:lpstr>
      <vt:lpstr>PowerPoint Presentation</vt:lpstr>
      <vt:lpstr>PowerPoint Presentation</vt:lpstr>
      <vt:lpstr>PowerPoint Presentation</vt:lpstr>
      <vt:lpstr>PowerPoint Presentation</vt:lpstr>
      <vt:lpstr>PowerPoint Presentation</vt:lpstr>
      <vt:lpstr>PowerPoint Presentation</vt:lpstr>
      <vt:lpstr>Traditional E-Commerce Data Flow</vt:lpstr>
      <vt:lpstr>New E-Commerce Big Data Flow</vt:lpstr>
      <vt:lpstr>PowerPoint Presentation</vt:lpstr>
      <vt:lpstr>Characteristics of Big Data</vt:lpstr>
      <vt:lpstr>PowerPoint Presentation</vt:lpstr>
      <vt:lpstr>So How Does It Work?</vt:lpstr>
      <vt:lpstr>So How Does It Work?</vt:lpstr>
      <vt:lpstr>MapReduce – Workflow</vt:lpstr>
      <vt:lpstr>MapReduce – Workflow</vt:lpstr>
      <vt:lpstr>PowerPoint Presentation</vt:lpstr>
      <vt:lpstr>PowerPoint Presentation</vt:lpstr>
      <vt:lpstr>Traditional RDBMS vs. MapReduce</vt:lpstr>
      <vt:lpstr>The Hadoop Ecosystem</vt:lpstr>
      <vt:lpstr>PowerPoint Presentation</vt:lpstr>
      <vt:lpstr>Detailed Offerings</vt:lpstr>
      <vt:lpstr>Microsoft Big Data Solution</vt:lpstr>
      <vt:lpstr>Deploying and Interacting With a Hadoop Cluster on Azure</vt:lpstr>
      <vt:lpstr>Hadoop on Windows Insights to all users by activating new types of data</vt:lpstr>
      <vt:lpstr>Microsoft Big Data Roadmap</vt:lpstr>
      <vt:lpstr>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Greg Flowers</dc:creator>
  <cp:lastModifiedBy>Wenwen</cp:lastModifiedBy>
  <cp:revision>343</cp:revision>
  <cp:lastPrinted>2011-10-11T14:25:22Z</cp:lastPrinted>
  <dcterms:created xsi:type="dcterms:W3CDTF">2011-03-29T16:07:22Z</dcterms:created>
  <dcterms:modified xsi:type="dcterms:W3CDTF">2011-12-10T21:10:16Z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